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2" r:id="rId4"/>
    <p:sldId id="273" r:id="rId5"/>
    <p:sldId id="259" r:id="rId6"/>
    <p:sldId id="274" r:id="rId7"/>
    <p:sldId id="276" r:id="rId8"/>
    <p:sldId id="261" r:id="rId9"/>
    <p:sldId id="277" r:id="rId10"/>
    <p:sldId id="282" r:id="rId11"/>
    <p:sldId id="281" r:id="rId12"/>
    <p:sldId id="27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42" d="100"/>
          <a:sy n="42" d="100"/>
        </p:scale>
        <p:origin x="-132" y="-1134"/>
      </p:cViewPr>
      <p:guideLst>
        <p:guide orient="horz" pos="2160"/>
        <p:guide pos="3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cxnSp>
        <p:nvCxnSpPr>
          <p:cNvPr id="7" name="直接连接符 6"/>
          <p:cNvCxnSpPr/>
          <p:nvPr userDrawn="1"/>
        </p:nvCxnSpPr>
        <p:spPr>
          <a:xfrm>
            <a:off x="-457200" y="438150"/>
            <a:ext cx="20193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704850" y="895350"/>
            <a:ext cx="39052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10" hasCustomPrompt="1"/>
          </p:nvPr>
        </p:nvSpPr>
        <p:spPr>
          <a:xfrm>
            <a:off x="704850" y="1050413"/>
            <a:ext cx="5401047" cy="2879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baseline="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smtClean="0"/>
              <a:t>ADD YOUR TEXT HERE ADD YOUR TEXT HERE</a:t>
            </a:r>
            <a:r>
              <a:rPr lang="zh-CN" altLang="en-US" dirty="0" smtClean="0"/>
              <a:t> </a:t>
            </a:r>
            <a:r>
              <a:rPr lang="en-US" altLang="zh-CN" dirty="0" smtClean="0"/>
              <a:t>ADD YOUR TEXT HERE</a:t>
            </a:r>
            <a:endParaRPr lang="zh-CN" altLang="en-US" dirty="0" smtClean="0"/>
          </a:p>
        </p:txBody>
      </p:sp>
      <p:sp>
        <p:nvSpPr>
          <p:cNvPr id="9" name="文本占位符 2"/>
          <p:cNvSpPr>
            <a:spLocks noGrp="1"/>
          </p:cNvSpPr>
          <p:nvPr>
            <p:ph type="body" sz="quarter" idx="11" hasCustomPrompt="1"/>
          </p:nvPr>
        </p:nvSpPr>
        <p:spPr>
          <a:xfrm>
            <a:off x="704851" y="450726"/>
            <a:ext cx="1862758" cy="43204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smtClean="0"/>
              <a:t>TEXT HERE</a:t>
            </a:r>
            <a:endParaRPr lang="zh-CN" alt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cxnSp>
        <p:nvCxnSpPr>
          <p:cNvPr id="4" name="直接连接符 3"/>
          <p:cNvCxnSpPr/>
          <p:nvPr userDrawn="1"/>
        </p:nvCxnSpPr>
        <p:spPr>
          <a:xfrm>
            <a:off x="647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12954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19240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2552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31813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8100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44577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1435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5810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64579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70866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7715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3439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89725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96202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a:off x="103060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1097280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11601450" y="-133350"/>
            <a:ext cx="0" cy="706755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flipV="1">
            <a:off x="-419100" y="6190172"/>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flipV="1">
            <a:off x="-419100" y="5446144"/>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flipV="1">
            <a:off x="-419100" y="4699960"/>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nvCxnSpPr>
        <p:spPr>
          <a:xfrm flipH="1" flipV="1">
            <a:off x="-419100" y="3973905"/>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flipH="1" flipV="1">
            <a:off x="-419100" y="3229877"/>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flipH="1" flipV="1">
            <a:off x="-419100" y="2483693"/>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flipV="1">
            <a:off x="-419100" y="1777767"/>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flipV="1">
            <a:off x="-419100" y="1033739"/>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flipV="1">
            <a:off x="-419100" y="287555"/>
            <a:ext cx="12801600" cy="2012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71775"/>
            <a:ext cx="10144125" cy="4086225"/>
          </a:xfrm>
          <a:prstGeom prst="rect">
            <a:avLst/>
          </a:prstGeom>
        </p:spPr>
      </p:pic>
      <p:grpSp>
        <p:nvGrpSpPr>
          <p:cNvPr id="31" name="组合 30"/>
          <p:cNvGrpSpPr/>
          <p:nvPr userDrawn="1"/>
        </p:nvGrpSpPr>
        <p:grpSpPr>
          <a:xfrm>
            <a:off x="10087532" y="6055345"/>
            <a:ext cx="800380" cy="645886"/>
            <a:chOff x="10087532" y="6055345"/>
            <a:chExt cx="800380" cy="645886"/>
          </a:xfrm>
        </p:grpSpPr>
        <p:sp>
          <p:nvSpPr>
            <p:cNvPr id="32" name="椭圆 31"/>
            <p:cNvSpPr/>
            <p:nvPr/>
          </p:nvSpPr>
          <p:spPr>
            <a:xfrm>
              <a:off x="10087532" y="6055345"/>
              <a:ext cx="591536" cy="5915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0470224" y="6283543"/>
              <a:ext cx="417688" cy="41768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0145315" y="6166446"/>
              <a:ext cx="533753" cy="383279"/>
            </a:xfrm>
            <a:prstGeom prst="rect">
              <a:avLst/>
            </a:prstGeom>
            <a:noFill/>
          </p:spPr>
          <p:txBody>
            <a:bodyPr wrap="square" rtlCol="0">
              <a:spAutoFit/>
            </a:bodyPr>
            <a:lstStyle/>
            <a:p>
              <a:endParaRPr lang="zh-CN" altLang="en-US" dirty="0"/>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直角三角形 2"/>
          <p:cNvSpPr/>
          <p:nvPr userDrawn="1"/>
        </p:nvSpPr>
        <p:spPr>
          <a:xfrm flipH="1">
            <a:off x="4583832" y="0"/>
            <a:ext cx="7608168" cy="6858000"/>
          </a:xfrm>
          <a:prstGeom prst="rtTriangle">
            <a:avLst/>
          </a:prstGeom>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flipH="1">
            <a:off x="6798217" y="1772816"/>
            <a:ext cx="5393782" cy="5085183"/>
          </a:xfrm>
          <a:prstGeom prst="rtTriangle">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userDrawn="1"/>
        </p:nvSpPr>
        <p:spPr>
          <a:xfrm flipH="1">
            <a:off x="8760296" y="3622637"/>
            <a:ext cx="3431704" cy="3235363"/>
          </a:xfrm>
          <a:prstGeom prst="rtTriangle">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457200" y="438150"/>
            <a:ext cx="20193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704850" y="895350"/>
            <a:ext cx="390525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文本占位符 2"/>
          <p:cNvSpPr>
            <a:spLocks noGrp="1"/>
          </p:cNvSpPr>
          <p:nvPr>
            <p:ph type="body" sz="quarter" idx="10" hasCustomPrompt="1"/>
          </p:nvPr>
        </p:nvSpPr>
        <p:spPr>
          <a:xfrm>
            <a:off x="704850" y="1050413"/>
            <a:ext cx="5401047" cy="28798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baseline="0">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smtClean="0"/>
              <a:t>ADD YOUR TEXT HERE ADD YOUR TEXT HERE</a:t>
            </a:r>
            <a:r>
              <a:rPr lang="zh-CN" altLang="en-US" dirty="0" smtClean="0"/>
              <a:t> </a:t>
            </a:r>
            <a:r>
              <a:rPr lang="en-US" altLang="zh-CN" dirty="0" smtClean="0"/>
              <a:t>ADD YOUR TEXT HERE</a:t>
            </a:r>
            <a:endParaRPr lang="zh-CN" altLang="en-US" dirty="0" smtClean="0"/>
          </a:p>
        </p:txBody>
      </p:sp>
      <p:sp>
        <p:nvSpPr>
          <p:cNvPr id="9" name="文本占位符 2"/>
          <p:cNvSpPr>
            <a:spLocks noGrp="1"/>
          </p:cNvSpPr>
          <p:nvPr>
            <p:ph type="body" sz="quarter" idx="11" hasCustomPrompt="1"/>
          </p:nvPr>
        </p:nvSpPr>
        <p:spPr>
          <a:xfrm>
            <a:off x="704851" y="450726"/>
            <a:ext cx="1862758" cy="43204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800" baseline="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smtClean="0"/>
              <a:t>TEXT HERE</a:t>
            </a:r>
            <a:endParaRPr lang="zh-CN" alt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10769600" y="6356351"/>
            <a:ext cx="812800" cy="365125"/>
          </a:xfrm>
        </p:spPr>
        <p:txBody>
          <a:bodyPr/>
          <a:lstStyle/>
          <a:p>
            <a:fld id="{565CE74E-AB26-4998-AD42-012C4C1AD076}" type="slidenum">
              <a:rPr lang="zh-CN" altLang="en-US" smtClean="0"/>
            </a:fld>
            <a:endParaRPr lang="zh-CN" altLang="en-US"/>
          </a:p>
        </p:txBody>
      </p:sp>
      <p:sp>
        <p:nvSpPr>
          <p:cNvPr id="3" name="图片占位符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97B5FA-0921-464F-AAE1-844C04324D75}" type="datetimeFigureOut">
              <a:rPr lang="zh-CN" altLang="en-US" smtClean="0"/>
            </a:fld>
            <a:endParaRPr lang="zh-CN" altLang="en-US"/>
          </a:p>
        </p:txBody>
      </p:sp>
      <p:sp>
        <p:nvSpPr>
          <p:cNvPr id="22" name="页脚占位符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65CE74E-AB26-4998-AD42-012C4C1AD076}" type="slidenum">
              <a:rPr lang="zh-CN" altLang="en-US" smtClean="0"/>
            </a:fld>
            <a:endParaRPr lang="zh-CN" altLang="en-US"/>
          </a:p>
        </p:txBody>
      </p:sp>
      <p:grpSp>
        <p:nvGrpSpPr>
          <p:cNvPr id="2" name="组合 1"/>
          <p:cNvGrpSpPr/>
          <p:nvPr/>
        </p:nvGrpSpPr>
        <p:grpSpPr>
          <a:xfrm>
            <a:off x="-25356" y="202408"/>
            <a:ext cx="12240731"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hyperlink" Target="http://office.msn.com.cn/"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维护金融稳定，远离非法集资</a:t>
            </a:r>
            <a:endParaRPr lang="zh-CN" altLang="en-US" dirty="0"/>
          </a:p>
        </p:txBody>
      </p:sp>
      <p:sp>
        <p:nvSpPr>
          <p:cNvPr id="3" name="副标题 2"/>
          <p:cNvSpPr>
            <a:spLocks noGrp="1"/>
          </p:cNvSpPr>
          <p:nvPr>
            <p:ph type="subTitle" idx="1"/>
          </p:nvPr>
        </p:nvSpPr>
        <p:spPr/>
        <p:txBody>
          <a:bodyPr/>
          <a:lstStyle/>
          <a:p>
            <a:r>
              <a:rPr lang="zh-CN" altLang="en-US" dirty="0" smtClean="0"/>
              <a:t>世纪保险经纪股份有限公司宣传</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法律处罚</a:t>
            </a:r>
            <a:r>
              <a:rPr lang="en-US" altLang="zh-CN"/>
              <a:t>——</a:t>
            </a:r>
            <a:r>
              <a:rPr lang="zh-CN" altLang="en-US"/>
              <a:t>严厉打击非法集资活动</a:t>
            </a:r>
            <a:endParaRPr lang="zh-CN" altLang="en-US"/>
          </a:p>
        </p:txBody>
      </p:sp>
      <p:sp>
        <p:nvSpPr>
          <p:cNvPr id="3" name="内容占位符 2"/>
          <p:cNvSpPr>
            <a:spLocks noGrp="1"/>
          </p:cNvSpPr>
          <p:nvPr>
            <p:ph idx="1"/>
          </p:nvPr>
        </p:nvSpPr>
        <p:spPr/>
        <p:txBody>
          <a:bodyPr/>
          <a:p>
            <a:r>
              <a:rPr lang="zh-CN" altLang="en-US"/>
              <a:t>对进行非法集资活动的，除了依照《商业银行法》、《保险法》、《证券法》、《证券投资基金法》、《银行业监督管理法》和《非法金融机构和非法金融业务活动取缔办法》等法律、行政法规的规定给予没收违法所得、罚款、取缔非法从事金融业务的机构等行政处罚外，对构成犯罪的，还要依法追究刑事责任。</a:t>
            </a:r>
            <a:endParaRPr lang="zh-CN" altLang="en-US"/>
          </a:p>
          <a:p>
            <a:r>
              <a:rPr lang="zh-CN" altLang="en-US"/>
              <a:t>例如：依照我国刑法规定，对非法吸收公众存款或者变相吸收公众存款，情节严重的，可处五年以下有期徒刑或拘役，并处罚金；对以非法占有为目的，使用诈骗方法非法集资的，最高可处死刑，并处罚金或者没收财产。</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30166" y="1577459"/>
            <a:ext cx="8412480" cy="1753235"/>
          </a:xfrm>
          <a:prstGeom prst="rect">
            <a:avLst/>
          </a:prstGeom>
        </p:spPr>
        <p:txBody>
          <a:bodyPr wrap="none">
            <a:spAutoFit/>
          </a:bodyPr>
          <a:lstStyle/>
          <a:p>
            <a:r>
              <a:rPr kumimoji="1" lang="zh-CN" altLang="en-US" sz="5400" dirty="0">
                <a:solidFill>
                  <a:schemeClr val="accent1"/>
                </a:solidFill>
              </a:rPr>
              <a:t>世纪保险经纪股份有限公司</a:t>
            </a:r>
            <a:endParaRPr kumimoji="1" lang="zh-CN" altLang="en-US" sz="5400" dirty="0">
              <a:solidFill>
                <a:schemeClr val="accent1"/>
              </a:solidFill>
            </a:endParaRPr>
          </a:p>
          <a:p>
            <a:r>
              <a:rPr kumimoji="1" lang="zh-CN" altLang="en-US" sz="5400" dirty="0">
                <a:solidFill>
                  <a:schemeClr val="accent1"/>
                </a:solidFill>
              </a:rPr>
              <a:t>远离非法集资宣传</a:t>
            </a:r>
            <a:endParaRPr kumimoji="1" lang="zh-CN" altLang="en-US" sz="5400" dirty="0">
              <a:solidFill>
                <a:schemeClr val="accent1"/>
              </a:solidFill>
            </a:endParaRPr>
          </a:p>
        </p:txBody>
      </p:sp>
      <p:sp>
        <p:nvSpPr>
          <p:cNvPr id="6" name="椭圆 5"/>
          <p:cNvSpPr/>
          <p:nvPr/>
        </p:nvSpPr>
        <p:spPr>
          <a:xfrm>
            <a:off x="5269173" y="1306665"/>
            <a:ext cx="1733954" cy="173395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kumimoji="1" lang="zh-CN" altLang="en-US" dirty="0">
              <a:solidFill>
                <a:srgbClr val="103154"/>
              </a:solidFill>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36778" y="1871294"/>
            <a:ext cx="1198744" cy="604695"/>
          </a:xfrm>
          <a:prstGeom prst="rect">
            <a:avLst/>
          </a:prstGeom>
        </p:spPr>
      </p:pic>
      <p:pic>
        <p:nvPicPr>
          <p:cNvPr id="2" name="图片 1" descr="微信截图_20170601092637"/>
          <p:cNvPicPr>
            <a:picLocks noChangeAspect="1"/>
          </p:cNvPicPr>
          <p:nvPr/>
        </p:nvPicPr>
        <p:blipFill>
          <a:blip r:embed="rId2"/>
          <a:stretch>
            <a:fillRect/>
          </a:stretch>
        </p:blipFill>
        <p:spPr>
          <a:xfrm>
            <a:off x="-42545" y="-21590"/>
            <a:ext cx="12242800" cy="929005"/>
          </a:xfrm>
          <a:prstGeom prst="rect">
            <a:avLst/>
          </a:prstGeom>
        </p:spPr>
      </p:pic>
      <p:sp>
        <p:nvSpPr>
          <p:cNvPr id="27651" name="TextBox 4"/>
          <p:cNvSpPr/>
          <p:nvPr/>
        </p:nvSpPr>
        <p:spPr>
          <a:xfrm>
            <a:off x="5536248" y="5070793"/>
            <a:ext cx="7429500" cy="1322070"/>
          </a:xfrm>
          <a:prstGeom prst="rect">
            <a:avLst/>
          </a:prstGeom>
          <a:noFill/>
          <a:ln w="9525">
            <a:noFill/>
          </a:ln>
        </p:spPr>
        <p:txBody>
          <a:bodyPr wrap="square" anchor="t">
            <a:spAutoFit/>
          </a:bodyPr>
          <a:p>
            <a:pPr lvl="0" indent="0" algn="just">
              <a:lnSpc>
                <a:spcPts val="1600"/>
              </a:lnSpc>
            </a:pPr>
            <a:r>
              <a:rPr lang="zh-CN" altLang="en-US" sz="1000" dirty="0">
                <a:solidFill>
                  <a:schemeClr val="tx1"/>
                </a:solidFill>
                <a:latin typeface="微软雅黑" panose="020B0503020204020204" charset="-122"/>
                <a:ea typeface="微软雅黑" panose="020B0503020204020204" charset="-122"/>
                <a:sym typeface="微软雅黑" panose="020B0503020204020204" charset="-122"/>
              </a:rPr>
              <a:t>地       址  ：  北京西城区宣武门外大街10号庄胜广场办公楼南翼19层1937室 </a:t>
            </a:r>
            <a:endParaRPr lang="zh-CN" altLang="en-US" sz="1000" dirty="0">
              <a:solidFill>
                <a:schemeClr val="tx1"/>
              </a:solidFill>
              <a:latin typeface="微软雅黑" panose="020B0503020204020204" charset="-122"/>
              <a:ea typeface="微软雅黑" panose="020B0503020204020204" charset="-122"/>
              <a:sym typeface="微软雅黑" panose="020B0503020204020204" charset="-122"/>
            </a:endParaRPr>
          </a:p>
          <a:p>
            <a:pPr lvl="0" indent="0" algn="just">
              <a:lnSpc>
                <a:spcPts val="1600"/>
              </a:lnSpc>
            </a:pPr>
            <a:r>
              <a:rPr lang="zh-CN" altLang="en-US" sz="1000" dirty="0">
                <a:solidFill>
                  <a:schemeClr val="tx1"/>
                </a:solidFill>
                <a:latin typeface="微软雅黑" panose="020B0503020204020204" charset="-122"/>
                <a:ea typeface="微软雅黑" panose="020B0503020204020204" charset="-122"/>
                <a:sym typeface="微软雅黑" panose="020B0503020204020204" charset="-122"/>
              </a:rPr>
              <a:t>邮       编  ：  </a:t>
            </a:r>
            <a:r>
              <a:rPr lang="en-US" altLang="zh-CN" sz="1000" dirty="0">
                <a:solidFill>
                  <a:schemeClr val="tx1"/>
                </a:solidFill>
                <a:latin typeface="微软雅黑" panose="020B0503020204020204" charset="-122"/>
                <a:ea typeface="微软雅黑" panose="020B0503020204020204" charset="-122"/>
                <a:sym typeface="微软雅黑" panose="020B0503020204020204" charset="-122"/>
              </a:rPr>
              <a:t>100052</a:t>
            </a:r>
            <a:endParaRPr lang="en-US" altLang="zh-CN" sz="1000" dirty="0">
              <a:solidFill>
                <a:schemeClr val="tx1"/>
              </a:solidFill>
              <a:latin typeface="微软雅黑" panose="020B0503020204020204" charset="-122"/>
              <a:ea typeface="微软雅黑" panose="020B0503020204020204" charset="-122"/>
              <a:sym typeface="微软雅黑" panose="020B0503020204020204" charset="-122"/>
            </a:endParaRPr>
          </a:p>
          <a:p>
            <a:pPr lvl="0" indent="0" algn="just">
              <a:lnSpc>
                <a:spcPts val="1600"/>
              </a:lnSpc>
            </a:pPr>
            <a:r>
              <a:rPr lang="zh-CN" altLang="en-US" sz="1000" dirty="0">
                <a:solidFill>
                  <a:schemeClr val="tx1"/>
                </a:solidFill>
                <a:latin typeface="微软雅黑" panose="020B0503020204020204" charset="-122"/>
                <a:ea typeface="微软雅黑" panose="020B0503020204020204" charset="-122"/>
                <a:sym typeface="微软雅黑" panose="020B0503020204020204" charset="-122"/>
              </a:rPr>
              <a:t>电       话  ：  </a:t>
            </a:r>
            <a:r>
              <a:rPr lang="en-US" altLang="zh-CN" sz="1000" dirty="0">
                <a:solidFill>
                  <a:schemeClr val="tx1"/>
                </a:solidFill>
                <a:latin typeface="微软雅黑" panose="020B0503020204020204" charset="-122"/>
                <a:ea typeface="微软雅黑" panose="020B0503020204020204" charset="-122"/>
                <a:sym typeface="微软雅黑" panose="020B0503020204020204" charset="-122"/>
              </a:rPr>
              <a:t>8610-8808 6600                </a:t>
            </a:r>
            <a:endParaRPr lang="en-US" altLang="zh-CN" sz="1000" dirty="0">
              <a:solidFill>
                <a:schemeClr val="tx1"/>
              </a:solidFill>
              <a:latin typeface="微软雅黑" panose="020B0503020204020204" charset="-122"/>
              <a:ea typeface="微软雅黑" panose="020B0503020204020204" charset="-122"/>
              <a:sym typeface="微软雅黑" panose="020B0503020204020204" charset="-122"/>
            </a:endParaRPr>
          </a:p>
          <a:p>
            <a:pPr lvl="0" indent="0" algn="just">
              <a:lnSpc>
                <a:spcPts val="1600"/>
              </a:lnSpc>
            </a:pPr>
            <a:r>
              <a:rPr lang="zh-CN" altLang="en-US" sz="1000" dirty="0">
                <a:solidFill>
                  <a:schemeClr val="tx1"/>
                </a:solidFill>
                <a:latin typeface="微软雅黑" panose="020B0503020204020204" charset="-122"/>
                <a:ea typeface="微软雅黑" panose="020B0503020204020204" charset="-122"/>
                <a:sym typeface="微软雅黑" panose="020B0503020204020204" charset="-122"/>
              </a:rPr>
              <a:t>传       真  ：  </a:t>
            </a:r>
            <a:r>
              <a:rPr lang="en-US" altLang="zh-CN" sz="1000" dirty="0">
                <a:solidFill>
                  <a:schemeClr val="tx1"/>
                </a:solidFill>
                <a:latin typeface="微软雅黑" panose="020B0503020204020204" charset="-122"/>
                <a:ea typeface="微软雅黑" panose="020B0503020204020204" charset="-122"/>
                <a:sym typeface="微软雅黑" panose="020B0503020204020204" charset="-122"/>
              </a:rPr>
              <a:t>8610-8808 6884   </a:t>
            </a:r>
            <a:endParaRPr lang="en-US" altLang="zh-CN" sz="1000" dirty="0">
              <a:solidFill>
                <a:schemeClr val="tx1"/>
              </a:solidFill>
              <a:latin typeface="微软雅黑" panose="020B0503020204020204" charset="-122"/>
              <a:ea typeface="微软雅黑" panose="020B0503020204020204" charset="-122"/>
              <a:sym typeface="微软雅黑" panose="020B0503020204020204" charset="-122"/>
            </a:endParaRPr>
          </a:p>
          <a:p>
            <a:pPr lvl="0" indent="0" algn="just">
              <a:lnSpc>
                <a:spcPts val="1600"/>
              </a:lnSpc>
            </a:pPr>
            <a:r>
              <a:rPr lang="zh-CN" altLang="en-US" sz="1000" dirty="0">
                <a:solidFill>
                  <a:schemeClr val="tx1"/>
                </a:solidFill>
                <a:latin typeface="微软雅黑" panose="020B0503020204020204" charset="-122"/>
                <a:ea typeface="微软雅黑" panose="020B0503020204020204" charset="-122"/>
                <a:sym typeface="微软雅黑" panose="020B0503020204020204" charset="-122"/>
              </a:rPr>
              <a:t>网       址  ：  </a:t>
            </a:r>
            <a:r>
              <a:rPr lang="en-US" altLang="zh-CN" sz="1000" dirty="0">
                <a:solidFill>
                  <a:schemeClr val="tx1"/>
                </a:solidFill>
                <a:latin typeface="微软雅黑" panose="020B0503020204020204" charset="-122"/>
                <a:ea typeface="微软雅黑" panose="020B0503020204020204" charset="-122"/>
                <a:sym typeface="微软雅黑" panose="020B0503020204020204" charset="-122"/>
              </a:rPr>
              <a:t>www.bj-cib.com    </a:t>
            </a:r>
            <a:endParaRPr lang="en-US" altLang="zh-CN" sz="1000" dirty="0">
              <a:solidFill>
                <a:schemeClr val="tx1"/>
              </a:solidFill>
              <a:latin typeface="微软雅黑" panose="020B0503020204020204" charset="-122"/>
              <a:ea typeface="微软雅黑" panose="020B0503020204020204" charset="-122"/>
              <a:sym typeface="微软雅黑" panose="020B0503020204020204" charset="-122"/>
            </a:endParaRPr>
          </a:p>
          <a:p>
            <a:pPr lvl="0" indent="0" algn="just">
              <a:lnSpc>
                <a:spcPts val="1600"/>
              </a:lnSpc>
            </a:pPr>
            <a:endParaRPr lang="en-US" altLang="zh-CN" sz="1000"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704850" y="919991"/>
            <a:ext cx="2654845" cy="457994"/>
          </a:xfrm>
        </p:spPr>
        <p:txBody>
          <a:bodyPr>
            <a:normAutofit fontScale="90000"/>
          </a:bodyPr>
          <a:lstStyle/>
          <a:p>
            <a:r>
              <a:rPr lang="zh-CN" altLang="en-US" dirty="0" smtClean="0">
                <a:sym typeface="+mn-ea"/>
              </a:rPr>
              <a:t>非法集资的定义</a:t>
            </a:r>
            <a:endParaRPr lang="zh-CN" altLang="en-US" dirty="0"/>
          </a:p>
          <a:p>
            <a:endParaRPr lang="zh-CN" altLang="en-US" dirty="0"/>
          </a:p>
        </p:txBody>
      </p:sp>
      <p:sp>
        <p:nvSpPr>
          <p:cNvPr id="4" name="矩形 3"/>
          <p:cNvSpPr/>
          <p:nvPr/>
        </p:nvSpPr>
        <p:spPr>
          <a:xfrm>
            <a:off x="0" y="2019301"/>
            <a:ext cx="12192000" cy="3695700"/>
          </a:xfrm>
          <a:prstGeom prst="rect">
            <a:avLst/>
          </a:prstGeom>
          <a:blipFill rotWithShape="1">
            <a:blip r:embed="rId1"/>
            <a:srcRect/>
            <a:stretch>
              <a:fillRect t="-48381" b="-93639"/>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p>
        </p:txBody>
      </p:sp>
      <p:sp>
        <p:nvSpPr>
          <p:cNvPr id="5" name="矩形 4"/>
          <p:cNvSpPr/>
          <p:nvPr/>
        </p:nvSpPr>
        <p:spPr>
          <a:xfrm>
            <a:off x="0" y="2686050"/>
            <a:ext cx="7219950" cy="21336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686050"/>
            <a:ext cx="209550"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04850" y="2866370"/>
            <a:ext cx="2971800" cy="368300"/>
          </a:xfrm>
          <a:prstGeom prst="rect">
            <a:avLst/>
          </a:prstGeom>
          <a:noFill/>
        </p:spPr>
        <p:txBody>
          <a:bodyPr wrap="square" rtlCol="0">
            <a:spAutoFit/>
          </a:bodyPr>
          <a:lstStyle/>
          <a:p>
            <a:r>
              <a:rPr lang="zh-CN" b="1" dirty="0" smtClean="0">
                <a:solidFill>
                  <a:schemeClr val="bg1"/>
                </a:solidFill>
              </a:rPr>
              <a:t>定义</a:t>
            </a:r>
            <a:endParaRPr lang="zh-CN" b="1" dirty="0" smtClean="0">
              <a:solidFill>
                <a:schemeClr val="bg1"/>
              </a:solidFill>
            </a:endParaRPr>
          </a:p>
        </p:txBody>
      </p:sp>
      <p:sp>
        <p:nvSpPr>
          <p:cNvPr id="8" name="矩形 7"/>
          <p:cNvSpPr/>
          <p:nvPr/>
        </p:nvSpPr>
        <p:spPr>
          <a:xfrm>
            <a:off x="704850" y="3449125"/>
            <a:ext cx="5553075" cy="786130"/>
          </a:xfrm>
          <a:prstGeom prst="rect">
            <a:avLst/>
          </a:prstGeom>
        </p:spPr>
        <p:txBody>
          <a:bodyPr wrap="square" lIns="68570" tIns="34289" rIns="68570" bIns="34289">
            <a:spAutoFit/>
          </a:bodyPr>
          <a:lstStyle/>
          <a:p>
            <a:pPr defTabSz="685165">
              <a:lnSpc>
                <a:spcPct val="130000"/>
              </a:lnSpc>
            </a:pPr>
            <a:r>
              <a:rPr lang="zh-CN" altLang="en-US" sz="1200" dirty="0" smtClean="0">
                <a:solidFill>
                  <a:schemeClr val="bg1"/>
                </a:solidFill>
                <a:sym typeface="+mn-ea"/>
              </a:rPr>
              <a:t>非法集资是指单位或者个人未依照法定程序经有关部门批准，以发行股票、债券、彩票、投资基金证券或其他债权凭证的方式向社会公众筹集资金，并承诺在一定期限内以货币、实物及其他方式向出资人还本付息或给予回报的行为。</a:t>
            </a:r>
            <a:endParaRPr lang="zh-CN" altLang="en-US" sz="1200" dirty="0" smtClean="0">
              <a:solidFill>
                <a:schemeClr val="bg1"/>
              </a:solidFill>
              <a:sym typeface="+mn-ea"/>
            </a:endParaRPr>
          </a:p>
        </p:txBody>
      </p:sp>
      <p:pic>
        <p:nvPicPr>
          <p:cNvPr id="12" name="图片 11" descr="微信截图_20170601092637"/>
          <p:cNvPicPr>
            <a:picLocks noChangeAspect="1"/>
          </p:cNvPicPr>
          <p:nvPr/>
        </p:nvPicPr>
        <p:blipFill>
          <a:blip r:embed="rId2"/>
          <a:stretch>
            <a:fillRect/>
          </a:stretch>
        </p:blipFill>
        <p:spPr>
          <a:xfrm>
            <a:off x="-25400" y="1270"/>
            <a:ext cx="12242800" cy="763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6381750" y="709907"/>
            <a:ext cx="819150" cy="8191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381750" y="2171700"/>
            <a:ext cx="819150" cy="8191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381750" y="3619118"/>
            <a:ext cx="819150" cy="8191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509614" y="859131"/>
            <a:ext cx="595313" cy="555625"/>
            <a:chOff x="1674813" y="965200"/>
            <a:chExt cx="1047750" cy="977900"/>
          </a:xfrm>
          <a:solidFill>
            <a:schemeClr val="bg1"/>
          </a:solidFill>
        </p:grpSpPr>
        <p:sp>
          <p:nvSpPr>
            <p:cNvPr id="8" name="Freeform 16"/>
            <p:cNvSpPr>
              <a:spLocks noEditPoints="1"/>
            </p:cNvSpPr>
            <p:nvPr/>
          </p:nvSpPr>
          <p:spPr bwMode="auto">
            <a:xfrm>
              <a:off x="1674813" y="965200"/>
              <a:ext cx="635000" cy="977900"/>
            </a:xfrm>
            <a:custGeom>
              <a:avLst/>
              <a:gdLst/>
              <a:ahLst/>
              <a:cxnLst>
                <a:cxn ang="0">
                  <a:pos x="266" y="0"/>
                </a:cxn>
                <a:cxn ang="0">
                  <a:pos x="286" y="20"/>
                </a:cxn>
                <a:cxn ang="0">
                  <a:pos x="296" y="62"/>
                </a:cxn>
                <a:cxn ang="0">
                  <a:pos x="294" y="66"/>
                </a:cxn>
                <a:cxn ang="0">
                  <a:pos x="276" y="52"/>
                </a:cxn>
                <a:cxn ang="0">
                  <a:pos x="266" y="54"/>
                </a:cxn>
                <a:cxn ang="0">
                  <a:pos x="26" y="106"/>
                </a:cxn>
                <a:cxn ang="0">
                  <a:pos x="26" y="112"/>
                </a:cxn>
                <a:cxn ang="0">
                  <a:pos x="122" y="546"/>
                </a:cxn>
                <a:cxn ang="0">
                  <a:pos x="152" y="540"/>
                </a:cxn>
                <a:cxn ang="0">
                  <a:pos x="356" y="422"/>
                </a:cxn>
                <a:cxn ang="0">
                  <a:pos x="372" y="414"/>
                </a:cxn>
                <a:cxn ang="0">
                  <a:pos x="400" y="546"/>
                </a:cxn>
                <a:cxn ang="0">
                  <a:pos x="388" y="562"/>
                </a:cxn>
                <a:cxn ang="0">
                  <a:pos x="144" y="616"/>
                </a:cxn>
                <a:cxn ang="0">
                  <a:pos x="126" y="614"/>
                </a:cxn>
                <a:cxn ang="0">
                  <a:pos x="118" y="606"/>
                </a:cxn>
                <a:cxn ang="0">
                  <a:pos x="2" y="84"/>
                </a:cxn>
                <a:cxn ang="0">
                  <a:pos x="2" y="66"/>
                </a:cxn>
                <a:cxn ang="0">
                  <a:pos x="8" y="56"/>
                </a:cxn>
                <a:cxn ang="0">
                  <a:pos x="20" y="52"/>
                </a:cxn>
                <a:cxn ang="0">
                  <a:pos x="186" y="34"/>
                </a:cxn>
                <a:cxn ang="0">
                  <a:pos x="134" y="46"/>
                </a:cxn>
                <a:cxn ang="0">
                  <a:pos x="126" y="56"/>
                </a:cxn>
                <a:cxn ang="0">
                  <a:pos x="130" y="62"/>
                </a:cxn>
                <a:cxn ang="0">
                  <a:pos x="138" y="64"/>
                </a:cxn>
                <a:cxn ang="0">
                  <a:pos x="194" y="52"/>
                </a:cxn>
                <a:cxn ang="0">
                  <a:pos x="198" y="44"/>
                </a:cxn>
                <a:cxn ang="0">
                  <a:pos x="192" y="34"/>
                </a:cxn>
                <a:cxn ang="0">
                  <a:pos x="96" y="54"/>
                </a:cxn>
                <a:cxn ang="0">
                  <a:pos x="90" y="62"/>
                </a:cxn>
                <a:cxn ang="0">
                  <a:pos x="92" y="68"/>
                </a:cxn>
                <a:cxn ang="0">
                  <a:pos x="98" y="72"/>
                </a:cxn>
                <a:cxn ang="0">
                  <a:pos x="108" y="66"/>
                </a:cxn>
                <a:cxn ang="0">
                  <a:pos x="108" y="58"/>
                </a:cxn>
                <a:cxn ang="0">
                  <a:pos x="96" y="54"/>
                </a:cxn>
                <a:cxn ang="0">
                  <a:pos x="250" y="538"/>
                </a:cxn>
                <a:cxn ang="0">
                  <a:pos x="236" y="550"/>
                </a:cxn>
                <a:cxn ang="0">
                  <a:pos x="238" y="562"/>
                </a:cxn>
                <a:cxn ang="0">
                  <a:pos x="254" y="574"/>
                </a:cxn>
                <a:cxn ang="0">
                  <a:pos x="268" y="568"/>
                </a:cxn>
                <a:cxn ang="0">
                  <a:pos x="272" y="554"/>
                </a:cxn>
                <a:cxn ang="0">
                  <a:pos x="258" y="538"/>
                </a:cxn>
              </a:cxnLst>
              <a:rect l="0" t="0" r="r" b="b"/>
              <a:pathLst>
                <a:path w="400" h="616">
                  <a:moveTo>
                    <a:pt x="258" y="2"/>
                  </a:moveTo>
                  <a:lnTo>
                    <a:pt x="258" y="2"/>
                  </a:lnTo>
                  <a:lnTo>
                    <a:pt x="266" y="0"/>
                  </a:lnTo>
                  <a:lnTo>
                    <a:pt x="276" y="4"/>
                  </a:lnTo>
                  <a:lnTo>
                    <a:pt x="282" y="10"/>
                  </a:lnTo>
                  <a:lnTo>
                    <a:pt x="286" y="20"/>
                  </a:lnTo>
                  <a:lnTo>
                    <a:pt x="286" y="20"/>
                  </a:lnTo>
                  <a:lnTo>
                    <a:pt x="296" y="62"/>
                  </a:lnTo>
                  <a:lnTo>
                    <a:pt x="296" y="62"/>
                  </a:lnTo>
                  <a:lnTo>
                    <a:pt x="296" y="64"/>
                  </a:lnTo>
                  <a:lnTo>
                    <a:pt x="294" y="66"/>
                  </a:lnTo>
                  <a:lnTo>
                    <a:pt x="294" y="66"/>
                  </a:lnTo>
                  <a:lnTo>
                    <a:pt x="282" y="80"/>
                  </a:lnTo>
                  <a:lnTo>
                    <a:pt x="282" y="80"/>
                  </a:lnTo>
                  <a:lnTo>
                    <a:pt x="276" y="52"/>
                  </a:lnTo>
                  <a:lnTo>
                    <a:pt x="276" y="52"/>
                  </a:lnTo>
                  <a:lnTo>
                    <a:pt x="266" y="54"/>
                  </a:lnTo>
                  <a:lnTo>
                    <a:pt x="266" y="54"/>
                  </a:lnTo>
                  <a:lnTo>
                    <a:pt x="58" y="98"/>
                  </a:lnTo>
                  <a:lnTo>
                    <a:pt x="58" y="98"/>
                  </a:lnTo>
                  <a:lnTo>
                    <a:pt x="26" y="106"/>
                  </a:lnTo>
                  <a:lnTo>
                    <a:pt x="26" y="106"/>
                  </a:lnTo>
                  <a:lnTo>
                    <a:pt x="26" y="112"/>
                  </a:lnTo>
                  <a:lnTo>
                    <a:pt x="26" y="112"/>
                  </a:lnTo>
                  <a:lnTo>
                    <a:pt x="84" y="378"/>
                  </a:lnTo>
                  <a:lnTo>
                    <a:pt x="84" y="378"/>
                  </a:lnTo>
                  <a:lnTo>
                    <a:pt x="122" y="546"/>
                  </a:lnTo>
                  <a:lnTo>
                    <a:pt x="122" y="546"/>
                  </a:lnTo>
                  <a:lnTo>
                    <a:pt x="152" y="540"/>
                  </a:lnTo>
                  <a:lnTo>
                    <a:pt x="152" y="540"/>
                  </a:lnTo>
                  <a:lnTo>
                    <a:pt x="372" y="494"/>
                  </a:lnTo>
                  <a:lnTo>
                    <a:pt x="372" y="494"/>
                  </a:lnTo>
                  <a:lnTo>
                    <a:pt x="356" y="422"/>
                  </a:lnTo>
                  <a:lnTo>
                    <a:pt x="356" y="422"/>
                  </a:lnTo>
                  <a:lnTo>
                    <a:pt x="372" y="414"/>
                  </a:lnTo>
                  <a:lnTo>
                    <a:pt x="372" y="414"/>
                  </a:lnTo>
                  <a:lnTo>
                    <a:pt x="400" y="536"/>
                  </a:lnTo>
                  <a:lnTo>
                    <a:pt x="400" y="536"/>
                  </a:lnTo>
                  <a:lnTo>
                    <a:pt x="400" y="546"/>
                  </a:lnTo>
                  <a:lnTo>
                    <a:pt x="396" y="556"/>
                  </a:lnTo>
                  <a:lnTo>
                    <a:pt x="396" y="556"/>
                  </a:lnTo>
                  <a:lnTo>
                    <a:pt x="388" y="562"/>
                  </a:lnTo>
                  <a:lnTo>
                    <a:pt x="380" y="566"/>
                  </a:lnTo>
                  <a:lnTo>
                    <a:pt x="380" y="566"/>
                  </a:lnTo>
                  <a:lnTo>
                    <a:pt x="144" y="616"/>
                  </a:lnTo>
                  <a:lnTo>
                    <a:pt x="144" y="616"/>
                  </a:lnTo>
                  <a:lnTo>
                    <a:pt x="134" y="616"/>
                  </a:lnTo>
                  <a:lnTo>
                    <a:pt x="126" y="614"/>
                  </a:lnTo>
                  <a:lnTo>
                    <a:pt x="126" y="614"/>
                  </a:lnTo>
                  <a:lnTo>
                    <a:pt x="122" y="610"/>
                  </a:lnTo>
                  <a:lnTo>
                    <a:pt x="118" y="606"/>
                  </a:lnTo>
                  <a:lnTo>
                    <a:pt x="112" y="596"/>
                  </a:lnTo>
                  <a:lnTo>
                    <a:pt x="112" y="596"/>
                  </a:lnTo>
                  <a:lnTo>
                    <a:pt x="2" y="84"/>
                  </a:lnTo>
                  <a:lnTo>
                    <a:pt x="2" y="84"/>
                  </a:lnTo>
                  <a:lnTo>
                    <a:pt x="0" y="74"/>
                  </a:lnTo>
                  <a:lnTo>
                    <a:pt x="2" y="66"/>
                  </a:lnTo>
                  <a:lnTo>
                    <a:pt x="2" y="66"/>
                  </a:lnTo>
                  <a:lnTo>
                    <a:pt x="4" y="62"/>
                  </a:lnTo>
                  <a:lnTo>
                    <a:pt x="8" y="56"/>
                  </a:lnTo>
                  <a:lnTo>
                    <a:pt x="14" y="54"/>
                  </a:lnTo>
                  <a:lnTo>
                    <a:pt x="20" y="52"/>
                  </a:lnTo>
                  <a:lnTo>
                    <a:pt x="20" y="52"/>
                  </a:lnTo>
                  <a:lnTo>
                    <a:pt x="258" y="2"/>
                  </a:lnTo>
                  <a:lnTo>
                    <a:pt x="258" y="2"/>
                  </a:lnTo>
                  <a:close/>
                  <a:moveTo>
                    <a:pt x="186" y="34"/>
                  </a:moveTo>
                  <a:lnTo>
                    <a:pt x="186" y="34"/>
                  </a:lnTo>
                  <a:lnTo>
                    <a:pt x="134" y="46"/>
                  </a:lnTo>
                  <a:lnTo>
                    <a:pt x="134" y="46"/>
                  </a:lnTo>
                  <a:lnTo>
                    <a:pt x="128" y="50"/>
                  </a:lnTo>
                  <a:lnTo>
                    <a:pt x="126" y="52"/>
                  </a:lnTo>
                  <a:lnTo>
                    <a:pt x="126" y="56"/>
                  </a:lnTo>
                  <a:lnTo>
                    <a:pt x="126" y="56"/>
                  </a:lnTo>
                  <a:lnTo>
                    <a:pt x="128" y="58"/>
                  </a:lnTo>
                  <a:lnTo>
                    <a:pt x="130" y="62"/>
                  </a:lnTo>
                  <a:lnTo>
                    <a:pt x="134" y="64"/>
                  </a:lnTo>
                  <a:lnTo>
                    <a:pt x="138" y="64"/>
                  </a:lnTo>
                  <a:lnTo>
                    <a:pt x="138" y="64"/>
                  </a:lnTo>
                  <a:lnTo>
                    <a:pt x="190" y="52"/>
                  </a:lnTo>
                  <a:lnTo>
                    <a:pt x="190" y="52"/>
                  </a:lnTo>
                  <a:lnTo>
                    <a:pt x="194" y="52"/>
                  </a:lnTo>
                  <a:lnTo>
                    <a:pt x="196" y="50"/>
                  </a:lnTo>
                  <a:lnTo>
                    <a:pt x="196" y="50"/>
                  </a:lnTo>
                  <a:lnTo>
                    <a:pt x="198" y="44"/>
                  </a:lnTo>
                  <a:lnTo>
                    <a:pt x="196" y="38"/>
                  </a:lnTo>
                  <a:lnTo>
                    <a:pt x="196" y="38"/>
                  </a:lnTo>
                  <a:lnTo>
                    <a:pt x="192" y="34"/>
                  </a:lnTo>
                  <a:lnTo>
                    <a:pt x="186" y="34"/>
                  </a:lnTo>
                  <a:lnTo>
                    <a:pt x="186" y="34"/>
                  </a:lnTo>
                  <a:close/>
                  <a:moveTo>
                    <a:pt x="96" y="54"/>
                  </a:moveTo>
                  <a:lnTo>
                    <a:pt x="96" y="54"/>
                  </a:lnTo>
                  <a:lnTo>
                    <a:pt x="92" y="56"/>
                  </a:lnTo>
                  <a:lnTo>
                    <a:pt x="90" y="62"/>
                  </a:lnTo>
                  <a:lnTo>
                    <a:pt x="90" y="62"/>
                  </a:lnTo>
                  <a:lnTo>
                    <a:pt x="90" y="64"/>
                  </a:lnTo>
                  <a:lnTo>
                    <a:pt x="92" y="68"/>
                  </a:lnTo>
                  <a:lnTo>
                    <a:pt x="94" y="70"/>
                  </a:lnTo>
                  <a:lnTo>
                    <a:pt x="98" y="72"/>
                  </a:lnTo>
                  <a:lnTo>
                    <a:pt x="98" y="72"/>
                  </a:lnTo>
                  <a:lnTo>
                    <a:pt x="102" y="70"/>
                  </a:lnTo>
                  <a:lnTo>
                    <a:pt x="106" y="68"/>
                  </a:lnTo>
                  <a:lnTo>
                    <a:pt x="108" y="66"/>
                  </a:lnTo>
                  <a:lnTo>
                    <a:pt x="108" y="62"/>
                  </a:lnTo>
                  <a:lnTo>
                    <a:pt x="108" y="62"/>
                  </a:lnTo>
                  <a:lnTo>
                    <a:pt x="108" y="58"/>
                  </a:lnTo>
                  <a:lnTo>
                    <a:pt x="104" y="54"/>
                  </a:lnTo>
                  <a:lnTo>
                    <a:pt x="100" y="54"/>
                  </a:lnTo>
                  <a:lnTo>
                    <a:pt x="96" y="54"/>
                  </a:lnTo>
                  <a:lnTo>
                    <a:pt x="96" y="54"/>
                  </a:lnTo>
                  <a:close/>
                  <a:moveTo>
                    <a:pt x="250" y="538"/>
                  </a:moveTo>
                  <a:lnTo>
                    <a:pt x="250" y="538"/>
                  </a:lnTo>
                  <a:lnTo>
                    <a:pt x="244" y="540"/>
                  </a:lnTo>
                  <a:lnTo>
                    <a:pt x="240" y="544"/>
                  </a:lnTo>
                  <a:lnTo>
                    <a:pt x="236" y="550"/>
                  </a:lnTo>
                  <a:lnTo>
                    <a:pt x="236" y="556"/>
                  </a:lnTo>
                  <a:lnTo>
                    <a:pt x="236" y="556"/>
                  </a:lnTo>
                  <a:lnTo>
                    <a:pt x="238" y="562"/>
                  </a:lnTo>
                  <a:lnTo>
                    <a:pt x="242" y="568"/>
                  </a:lnTo>
                  <a:lnTo>
                    <a:pt x="248" y="572"/>
                  </a:lnTo>
                  <a:lnTo>
                    <a:pt x="254" y="574"/>
                  </a:lnTo>
                  <a:lnTo>
                    <a:pt x="254" y="574"/>
                  </a:lnTo>
                  <a:lnTo>
                    <a:pt x="262" y="572"/>
                  </a:lnTo>
                  <a:lnTo>
                    <a:pt x="268" y="568"/>
                  </a:lnTo>
                  <a:lnTo>
                    <a:pt x="272" y="560"/>
                  </a:lnTo>
                  <a:lnTo>
                    <a:pt x="272" y="554"/>
                  </a:lnTo>
                  <a:lnTo>
                    <a:pt x="272" y="554"/>
                  </a:lnTo>
                  <a:lnTo>
                    <a:pt x="270" y="546"/>
                  </a:lnTo>
                  <a:lnTo>
                    <a:pt x="264" y="540"/>
                  </a:lnTo>
                  <a:lnTo>
                    <a:pt x="258" y="538"/>
                  </a:lnTo>
                  <a:lnTo>
                    <a:pt x="250" y="538"/>
                  </a:lnTo>
                  <a:lnTo>
                    <a:pt x="250" y="53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7"/>
            <p:cNvSpPr>
              <a:spLocks noEditPoints="1"/>
            </p:cNvSpPr>
            <p:nvPr/>
          </p:nvSpPr>
          <p:spPr bwMode="auto">
            <a:xfrm>
              <a:off x="2074863" y="977900"/>
              <a:ext cx="647700" cy="660400"/>
            </a:xfrm>
            <a:custGeom>
              <a:avLst/>
              <a:gdLst/>
              <a:ahLst/>
              <a:cxnLst>
                <a:cxn ang="0">
                  <a:pos x="194" y="0"/>
                </a:cxn>
                <a:cxn ang="0">
                  <a:pos x="228" y="2"/>
                </a:cxn>
                <a:cxn ang="0">
                  <a:pos x="262" y="8"/>
                </a:cxn>
                <a:cxn ang="0">
                  <a:pos x="288" y="18"/>
                </a:cxn>
                <a:cxn ang="0">
                  <a:pos x="332" y="46"/>
                </a:cxn>
                <a:cxn ang="0">
                  <a:pos x="352" y="64"/>
                </a:cxn>
                <a:cxn ang="0">
                  <a:pos x="384" y="104"/>
                </a:cxn>
                <a:cxn ang="0">
                  <a:pos x="402" y="154"/>
                </a:cxn>
                <a:cxn ang="0">
                  <a:pos x="406" y="176"/>
                </a:cxn>
                <a:cxn ang="0">
                  <a:pos x="408" y="220"/>
                </a:cxn>
                <a:cxn ang="0">
                  <a:pos x="404" y="242"/>
                </a:cxn>
                <a:cxn ang="0">
                  <a:pos x="382" y="298"/>
                </a:cxn>
                <a:cxn ang="0">
                  <a:pos x="346" y="346"/>
                </a:cxn>
                <a:cxn ang="0">
                  <a:pos x="324" y="364"/>
                </a:cxn>
                <a:cxn ang="0">
                  <a:pos x="298" y="380"/>
                </a:cxn>
                <a:cxn ang="0">
                  <a:pos x="266" y="392"/>
                </a:cxn>
                <a:cxn ang="0">
                  <a:pos x="234" y="400"/>
                </a:cxn>
                <a:cxn ang="0">
                  <a:pos x="212" y="402"/>
                </a:cxn>
                <a:cxn ang="0">
                  <a:pos x="168" y="398"/>
                </a:cxn>
                <a:cxn ang="0">
                  <a:pos x="146" y="394"/>
                </a:cxn>
                <a:cxn ang="0">
                  <a:pos x="128" y="388"/>
                </a:cxn>
                <a:cxn ang="0">
                  <a:pos x="126" y="388"/>
                </a:cxn>
                <a:cxn ang="0">
                  <a:pos x="92" y="404"/>
                </a:cxn>
                <a:cxn ang="0">
                  <a:pos x="56" y="414"/>
                </a:cxn>
                <a:cxn ang="0">
                  <a:pos x="42" y="416"/>
                </a:cxn>
                <a:cxn ang="0">
                  <a:pos x="40" y="414"/>
                </a:cxn>
                <a:cxn ang="0">
                  <a:pos x="40" y="414"/>
                </a:cxn>
                <a:cxn ang="0">
                  <a:pos x="44" y="406"/>
                </a:cxn>
                <a:cxn ang="0">
                  <a:pos x="58" y="388"/>
                </a:cxn>
                <a:cxn ang="0">
                  <a:pos x="70" y="370"/>
                </a:cxn>
                <a:cxn ang="0">
                  <a:pos x="72" y="364"/>
                </a:cxn>
                <a:cxn ang="0">
                  <a:pos x="74" y="358"/>
                </a:cxn>
                <a:cxn ang="0">
                  <a:pos x="72" y="354"/>
                </a:cxn>
                <a:cxn ang="0">
                  <a:pos x="38" y="318"/>
                </a:cxn>
                <a:cxn ang="0">
                  <a:pos x="14" y="276"/>
                </a:cxn>
                <a:cxn ang="0">
                  <a:pos x="4" y="246"/>
                </a:cxn>
                <a:cxn ang="0">
                  <a:pos x="0" y="216"/>
                </a:cxn>
                <a:cxn ang="0">
                  <a:pos x="2" y="166"/>
                </a:cxn>
                <a:cxn ang="0">
                  <a:pos x="18" y="116"/>
                </a:cxn>
                <a:cxn ang="0">
                  <a:pos x="28" y="96"/>
                </a:cxn>
                <a:cxn ang="0">
                  <a:pos x="58" y="58"/>
                </a:cxn>
                <a:cxn ang="0">
                  <a:pos x="76" y="44"/>
                </a:cxn>
                <a:cxn ang="0">
                  <a:pos x="118" y="18"/>
                </a:cxn>
                <a:cxn ang="0">
                  <a:pos x="164" y="4"/>
                </a:cxn>
                <a:cxn ang="0">
                  <a:pos x="194" y="0"/>
                </a:cxn>
                <a:cxn ang="0">
                  <a:pos x="76" y="112"/>
                </a:cxn>
                <a:cxn ang="0">
                  <a:pos x="76" y="288"/>
                </a:cxn>
                <a:cxn ang="0">
                  <a:pos x="330" y="288"/>
                </a:cxn>
                <a:cxn ang="0">
                  <a:pos x="330" y="112"/>
                </a:cxn>
                <a:cxn ang="0">
                  <a:pos x="76" y="112"/>
                </a:cxn>
              </a:cxnLst>
              <a:rect l="0" t="0" r="r" b="b"/>
              <a:pathLst>
                <a:path w="408" h="416">
                  <a:moveTo>
                    <a:pt x="194" y="0"/>
                  </a:moveTo>
                  <a:lnTo>
                    <a:pt x="194" y="0"/>
                  </a:lnTo>
                  <a:lnTo>
                    <a:pt x="212" y="0"/>
                  </a:lnTo>
                  <a:lnTo>
                    <a:pt x="228" y="2"/>
                  </a:lnTo>
                  <a:lnTo>
                    <a:pt x="246" y="4"/>
                  </a:lnTo>
                  <a:lnTo>
                    <a:pt x="262" y="8"/>
                  </a:lnTo>
                  <a:lnTo>
                    <a:pt x="262" y="8"/>
                  </a:lnTo>
                  <a:lnTo>
                    <a:pt x="288" y="18"/>
                  </a:lnTo>
                  <a:lnTo>
                    <a:pt x="310" y="30"/>
                  </a:lnTo>
                  <a:lnTo>
                    <a:pt x="332" y="46"/>
                  </a:lnTo>
                  <a:lnTo>
                    <a:pt x="352" y="64"/>
                  </a:lnTo>
                  <a:lnTo>
                    <a:pt x="352" y="64"/>
                  </a:lnTo>
                  <a:lnTo>
                    <a:pt x="370" y="82"/>
                  </a:lnTo>
                  <a:lnTo>
                    <a:pt x="384" y="104"/>
                  </a:lnTo>
                  <a:lnTo>
                    <a:pt x="394" y="128"/>
                  </a:lnTo>
                  <a:lnTo>
                    <a:pt x="402" y="154"/>
                  </a:lnTo>
                  <a:lnTo>
                    <a:pt x="402" y="154"/>
                  </a:lnTo>
                  <a:lnTo>
                    <a:pt x="406" y="176"/>
                  </a:lnTo>
                  <a:lnTo>
                    <a:pt x="408" y="198"/>
                  </a:lnTo>
                  <a:lnTo>
                    <a:pt x="408" y="220"/>
                  </a:lnTo>
                  <a:lnTo>
                    <a:pt x="404" y="242"/>
                  </a:lnTo>
                  <a:lnTo>
                    <a:pt x="404" y="242"/>
                  </a:lnTo>
                  <a:lnTo>
                    <a:pt x="396" y="272"/>
                  </a:lnTo>
                  <a:lnTo>
                    <a:pt x="382" y="298"/>
                  </a:lnTo>
                  <a:lnTo>
                    <a:pt x="366" y="324"/>
                  </a:lnTo>
                  <a:lnTo>
                    <a:pt x="346" y="346"/>
                  </a:lnTo>
                  <a:lnTo>
                    <a:pt x="346" y="346"/>
                  </a:lnTo>
                  <a:lnTo>
                    <a:pt x="324" y="364"/>
                  </a:lnTo>
                  <a:lnTo>
                    <a:pt x="298" y="380"/>
                  </a:lnTo>
                  <a:lnTo>
                    <a:pt x="298" y="380"/>
                  </a:lnTo>
                  <a:lnTo>
                    <a:pt x="282" y="386"/>
                  </a:lnTo>
                  <a:lnTo>
                    <a:pt x="266" y="392"/>
                  </a:lnTo>
                  <a:lnTo>
                    <a:pt x="250" y="396"/>
                  </a:lnTo>
                  <a:lnTo>
                    <a:pt x="234" y="400"/>
                  </a:lnTo>
                  <a:lnTo>
                    <a:pt x="234" y="400"/>
                  </a:lnTo>
                  <a:lnTo>
                    <a:pt x="212" y="402"/>
                  </a:lnTo>
                  <a:lnTo>
                    <a:pt x="190" y="402"/>
                  </a:lnTo>
                  <a:lnTo>
                    <a:pt x="168" y="398"/>
                  </a:lnTo>
                  <a:lnTo>
                    <a:pt x="146" y="394"/>
                  </a:lnTo>
                  <a:lnTo>
                    <a:pt x="146" y="394"/>
                  </a:lnTo>
                  <a:lnTo>
                    <a:pt x="128" y="388"/>
                  </a:lnTo>
                  <a:lnTo>
                    <a:pt x="128" y="388"/>
                  </a:lnTo>
                  <a:lnTo>
                    <a:pt x="126" y="388"/>
                  </a:lnTo>
                  <a:lnTo>
                    <a:pt x="126" y="388"/>
                  </a:lnTo>
                  <a:lnTo>
                    <a:pt x="110" y="396"/>
                  </a:lnTo>
                  <a:lnTo>
                    <a:pt x="92" y="404"/>
                  </a:lnTo>
                  <a:lnTo>
                    <a:pt x="56" y="414"/>
                  </a:lnTo>
                  <a:lnTo>
                    <a:pt x="56" y="414"/>
                  </a:lnTo>
                  <a:lnTo>
                    <a:pt x="50" y="416"/>
                  </a:lnTo>
                  <a:lnTo>
                    <a:pt x="42" y="416"/>
                  </a:lnTo>
                  <a:lnTo>
                    <a:pt x="42" y="416"/>
                  </a:lnTo>
                  <a:lnTo>
                    <a:pt x="40" y="414"/>
                  </a:lnTo>
                  <a:lnTo>
                    <a:pt x="40" y="414"/>
                  </a:lnTo>
                  <a:lnTo>
                    <a:pt x="40" y="414"/>
                  </a:lnTo>
                  <a:lnTo>
                    <a:pt x="42" y="410"/>
                  </a:lnTo>
                  <a:lnTo>
                    <a:pt x="44" y="406"/>
                  </a:lnTo>
                  <a:lnTo>
                    <a:pt x="44" y="406"/>
                  </a:lnTo>
                  <a:lnTo>
                    <a:pt x="58" y="388"/>
                  </a:lnTo>
                  <a:lnTo>
                    <a:pt x="64" y="380"/>
                  </a:lnTo>
                  <a:lnTo>
                    <a:pt x="70" y="370"/>
                  </a:lnTo>
                  <a:lnTo>
                    <a:pt x="70" y="370"/>
                  </a:lnTo>
                  <a:lnTo>
                    <a:pt x="72" y="364"/>
                  </a:lnTo>
                  <a:lnTo>
                    <a:pt x="74" y="358"/>
                  </a:lnTo>
                  <a:lnTo>
                    <a:pt x="74" y="358"/>
                  </a:lnTo>
                  <a:lnTo>
                    <a:pt x="72" y="354"/>
                  </a:lnTo>
                  <a:lnTo>
                    <a:pt x="72" y="354"/>
                  </a:lnTo>
                  <a:lnTo>
                    <a:pt x="54" y="338"/>
                  </a:lnTo>
                  <a:lnTo>
                    <a:pt x="38" y="318"/>
                  </a:lnTo>
                  <a:lnTo>
                    <a:pt x="24" y="298"/>
                  </a:lnTo>
                  <a:lnTo>
                    <a:pt x="14" y="276"/>
                  </a:lnTo>
                  <a:lnTo>
                    <a:pt x="14" y="276"/>
                  </a:lnTo>
                  <a:lnTo>
                    <a:pt x="4" y="246"/>
                  </a:lnTo>
                  <a:lnTo>
                    <a:pt x="0" y="216"/>
                  </a:lnTo>
                  <a:lnTo>
                    <a:pt x="0" y="216"/>
                  </a:lnTo>
                  <a:lnTo>
                    <a:pt x="0" y="190"/>
                  </a:lnTo>
                  <a:lnTo>
                    <a:pt x="2" y="166"/>
                  </a:lnTo>
                  <a:lnTo>
                    <a:pt x="8" y="140"/>
                  </a:lnTo>
                  <a:lnTo>
                    <a:pt x="18" y="116"/>
                  </a:lnTo>
                  <a:lnTo>
                    <a:pt x="18" y="116"/>
                  </a:lnTo>
                  <a:lnTo>
                    <a:pt x="28" y="96"/>
                  </a:lnTo>
                  <a:lnTo>
                    <a:pt x="42" y="76"/>
                  </a:lnTo>
                  <a:lnTo>
                    <a:pt x="58" y="58"/>
                  </a:lnTo>
                  <a:lnTo>
                    <a:pt x="76" y="44"/>
                  </a:lnTo>
                  <a:lnTo>
                    <a:pt x="76" y="44"/>
                  </a:lnTo>
                  <a:lnTo>
                    <a:pt x="96" y="30"/>
                  </a:lnTo>
                  <a:lnTo>
                    <a:pt x="118" y="18"/>
                  </a:lnTo>
                  <a:lnTo>
                    <a:pt x="140" y="10"/>
                  </a:lnTo>
                  <a:lnTo>
                    <a:pt x="164" y="4"/>
                  </a:lnTo>
                  <a:lnTo>
                    <a:pt x="164" y="4"/>
                  </a:lnTo>
                  <a:lnTo>
                    <a:pt x="194" y="0"/>
                  </a:lnTo>
                  <a:lnTo>
                    <a:pt x="194" y="0"/>
                  </a:lnTo>
                  <a:close/>
                  <a:moveTo>
                    <a:pt x="76" y="112"/>
                  </a:moveTo>
                  <a:lnTo>
                    <a:pt x="76" y="112"/>
                  </a:lnTo>
                  <a:lnTo>
                    <a:pt x="76" y="288"/>
                  </a:lnTo>
                  <a:lnTo>
                    <a:pt x="76" y="288"/>
                  </a:lnTo>
                  <a:lnTo>
                    <a:pt x="330" y="288"/>
                  </a:lnTo>
                  <a:lnTo>
                    <a:pt x="330" y="288"/>
                  </a:lnTo>
                  <a:lnTo>
                    <a:pt x="330" y="112"/>
                  </a:lnTo>
                  <a:lnTo>
                    <a:pt x="330" y="112"/>
                  </a:lnTo>
                  <a:lnTo>
                    <a:pt x="76" y="112"/>
                  </a:lnTo>
                  <a:lnTo>
                    <a:pt x="76" y="112"/>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8"/>
            <p:cNvSpPr>
              <a:spLocks noEditPoints="1"/>
            </p:cNvSpPr>
            <p:nvPr/>
          </p:nvSpPr>
          <p:spPr bwMode="auto">
            <a:xfrm>
              <a:off x="2220913" y="1181100"/>
              <a:ext cx="352425" cy="228600"/>
            </a:xfrm>
            <a:custGeom>
              <a:avLst/>
              <a:gdLst/>
              <a:ahLst/>
              <a:cxnLst>
                <a:cxn ang="0">
                  <a:pos x="0" y="0"/>
                </a:cxn>
                <a:cxn ang="0">
                  <a:pos x="160" y="0"/>
                </a:cxn>
                <a:cxn ang="0">
                  <a:pos x="222" y="0"/>
                </a:cxn>
                <a:cxn ang="0">
                  <a:pos x="222" y="76"/>
                </a:cxn>
                <a:cxn ang="0">
                  <a:pos x="222" y="144"/>
                </a:cxn>
                <a:cxn ang="0">
                  <a:pos x="84" y="144"/>
                </a:cxn>
                <a:cxn ang="0">
                  <a:pos x="0" y="144"/>
                </a:cxn>
                <a:cxn ang="0">
                  <a:pos x="0" y="0"/>
                </a:cxn>
                <a:cxn ang="0">
                  <a:pos x="54" y="18"/>
                </a:cxn>
                <a:cxn ang="0">
                  <a:pos x="36" y="28"/>
                </a:cxn>
                <a:cxn ang="0">
                  <a:pos x="32" y="38"/>
                </a:cxn>
                <a:cxn ang="0">
                  <a:pos x="32" y="48"/>
                </a:cxn>
                <a:cxn ang="0">
                  <a:pos x="44" y="62"/>
                </a:cxn>
                <a:cxn ang="0">
                  <a:pos x="52" y="66"/>
                </a:cxn>
                <a:cxn ang="0">
                  <a:pos x="60" y="66"/>
                </a:cxn>
                <a:cxn ang="0">
                  <a:pos x="70" y="62"/>
                </a:cxn>
                <a:cxn ang="0">
                  <a:pos x="76" y="54"/>
                </a:cxn>
                <a:cxn ang="0">
                  <a:pos x="80" y="46"/>
                </a:cxn>
                <a:cxn ang="0">
                  <a:pos x="80" y="38"/>
                </a:cxn>
                <a:cxn ang="0">
                  <a:pos x="68" y="22"/>
                </a:cxn>
                <a:cxn ang="0">
                  <a:pos x="60" y="18"/>
                </a:cxn>
                <a:cxn ang="0">
                  <a:pos x="54" y="18"/>
                </a:cxn>
                <a:cxn ang="0">
                  <a:pos x="142" y="48"/>
                </a:cxn>
                <a:cxn ang="0">
                  <a:pos x="112" y="94"/>
                </a:cxn>
                <a:cxn ang="0">
                  <a:pos x="106" y="92"/>
                </a:cxn>
                <a:cxn ang="0">
                  <a:pos x="80" y="78"/>
                </a:cxn>
                <a:cxn ang="0">
                  <a:pos x="34" y="124"/>
                </a:cxn>
                <a:cxn ang="0">
                  <a:pos x="32" y="126"/>
                </a:cxn>
                <a:cxn ang="0">
                  <a:pos x="190" y="126"/>
                </a:cxn>
                <a:cxn ang="0">
                  <a:pos x="190" y="124"/>
                </a:cxn>
                <a:cxn ang="0">
                  <a:pos x="144" y="46"/>
                </a:cxn>
                <a:cxn ang="0">
                  <a:pos x="142" y="48"/>
                </a:cxn>
              </a:cxnLst>
              <a:rect l="0" t="0" r="r" b="b"/>
              <a:pathLst>
                <a:path w="222" h="144">
                  <a:moveTo>
                    <a:pt x="0" y="0"/>
                  </a:moveTo>
                  <a:lnTo>
                    <a:pt x="0" y="0"/>
                  </a:lnTo>
                  <a:lnTo>
                    <a:pt x="160" y="0"/>
                  </a:lnTo>
                  <a:lnTo>
                    <a:pt x="160" y="0"/>
                  </a:lnTo>
                  <a:lnTo>
                    <a:pt x="222" y="0"/>
                  </a:lnTo>
                  <a:lnTo>
                    <a:pt x="222" y="0"/>
                  </a:lnTo>
                  <a:lnTo>
                    <a:pt x="222" y="76"/>
                  </a:lnTo>
                  <a:lnTo>
                    <a:pt x="222" y="76"/>
                  </a:lnTo>
                  <a:lnTo>
                    <a:pt x="222" y="144"/>
                  </a:lnTo>
                  <a:lnTo>
                    <a:pt x="222" y="144"/>
                  </a:lnTo>
                  <a:lnTo>
                    <a:pt x="84" y="144"/>
                  </a:lnTo>
                  <a:lnTo>
                    <a:pt x="84" y="144"/>
                  </a:lnTo>
                  <a:lnTo>
                    <a:pt x="0" y="144"/>
                  </a:lnTo>
                  <a:lnTo>
                    <a:pt x="0" y="144"/>
                  </a:lnTo>
                  <a:lnTo>
                    <a:pt x="0" y="0"/>
                  </a:lnTo>
                  <a:lnTo>
                    <a:pt x="0" y="0"/>
                  </a:lnTo>
                  <a:close/>
                  <a:moveTo>
                    <a:pt x="54" y="18"/>
                  </a:moveTo>
                  <a:lnTo>
                    <a:pt x="54" y="18"/>
                  </a:lnTo>
                  <a:lnTo>
                    <a:pt x="44" y="22"/>
                  </a:lnTo>
                  <a:lnTo>
                    <a:pt x="36" y="28"/>
                  </a:lnTo>
                  <a:lnTo>
                    <a:pt x="36" y="28"/>
                  </a:lnTo>
                  <a:lnTo>
                    <a:pt x="32" y="38"/>
                  </a:lnTo>
                  <a:lnTo>
                    <a:pt x="32" y="48"/>
                  </a:lnTo>
                  <a:lnTo>
                    <a:pt x="32" y="48"/>
                  </a:lnTo>
                  <a:lnTo>
                    <a:pt x="36" y="56"/>
                  </a:lnTo>
                  <a:lnTo>
                    <a:pt x="44" y="62"/>
                  </a:lnTo>
                  <a:lnTo>
                    <a:pt x="44" y="62"/>
                  </a:lnTo>
                  <a:lnTo>
                    <a:pt x="52" y="66"/>
                  </a:lnTo>
                  <a:lnTo>
                    <a:pt x="60" y="66"/>
                  </a:lnTo>
                  <a:lnTo>
                    <a:pt x="60" y="66"/>
                  </a:lnTo>
                  <a:lnTo>
                    <a:pt x="64" y="64"/>
                  </a:lnTo>
                  <a:lnTo>
                    <a:pt x="70" y="62"/>
                  </a:lnTo>
                  <a:lnTo>
                    <a:pt x="74" y="58"/>
                  </a:lnTo>
                  <a:lnTo>
                    <a:pt x="76" y="54"/>
                  </a:lnTo>
                  <a:lnTo>
                    <a:pt x="76" y="54"/>
                  </a:lnTo>
                  <a:lnTo>
                    <a:pt x="80" y="46"/>
                  </a:lnTo>
                  <a:lnTo>
                    <a:pt x="80" y="38"/>
                  </a:lnTo>
                  <a:lnTo>
                    <a:pt x="80" y="38"/>
                  </a:lnTo>
                  <a:lnTo>
                    <a:pt x="76" y="28"/>
                  </a:lnTo>
                  <a:lnTo>
                    <a:pt x="68" y="22"/>
                  </a:lnTo>
                  <a:lnTo>
                    <a:pt x="68" y="22"/>
                  </a:lnTo>
                  <a:lnTo>
                    <a:pt x="60" y="18"/>
                  </a:lnTo>
                  <a:lnTo>
                    <a:pt x="54" y="18"/>
                  </a:lnTo>
                  <a:lnTo>
                    <a:pt x="54" y="18"/>
                  </a:lnTo>
                  <a:close/>
                  <a:moveTo>
                    <a:pt x="142" y="48"/>
                  </a:moveTo>
                  <a:lnTo>
                    <a:pt x="142" y="48"/>
                  </a:lnTo>
                  <a:lnTo>
                    <a:pt x="112" y="94"/>
                  </a:lnTo>
                  <a:lnTo>
                    <a:pt x="112" y="94"/>
                  </a:lnTo>
                  <a:lnTo>
                    <a:pt x="106" y="92"/>
                  </a:lnTo>
                  <a:lnTo>
                    <a:pt x="106" y="92"/>
                  </a:lnTo>
                  <a:lnTo>
                    <a:pt x="80" y="78"/>
                  </a:lnTo>
                  <a:lnTo>
                    <a:pt x="80" y="78"/>
                  </a:lnTo>
                  <a:lnTo>
                    <a:pt x="34" y="124"/>
                  </a:lnTo>
                  <a:lnTo>
                    <a:pt x="34" y="124"/>
                  </a:lnTo>
                  <a:lnTo>
                    <a:pt x="32" y="126"/>
                  </a:lnTo>
                  <a:lnTo>
                    <a:pt x="32" y="126"/>
                  </a:lnTo>
                  <a:lnTo>
                    <a:pt x="190" y="126"/>
                  </a:lnTo>
                  <a:lnTo>
                    <a:pt x="190" y="126"/>
                  </a:lnTo>
                  <a:lnTo>
                    <a:pt x="190" y="124"/>
                  </a:lnTo>
                  <a:lnTo>
                    <a:pt x="190" y="124"/>
                  </a:lnTo>
                  <a:lnTo>
                    <a:pt x="144" y="46"/>
                  </a:lnTo>
                  <a:lnTo>
                    <a:pt x="144" y="46"/>
                  </a:lnTo>
                  <a:lnTo>
                    <a:pt x="142" y="48"/>
                  </a:lnTo>
                  <a:lnTo>
                    <a:pt x="142" y="48"/>
                  </a:ln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11" name="组 12"/>
          <p:cNvGrpSpPr/>
          <p:nvPr/>
        </p:nvGrpSpPr>
        <p:grpSpPr>
          <a:xfrm>
            <a:off x="6498637" y="2340216"/>
            <a:ext cx="605579" cy="488467"/>
            <a:chOff x="6173119" y="2789590"/>
            <a:chExt cx="2133437" cy="1720851"/>
          </a:xfrm>
          <a:solidFill>
            <a:schemeClr val="bg1"/>
          </a:solidFill>
        </p:grpSpPr>
        <p:sp>
          <p:nvSpPr>
            <p:cNvPr id="12" name="Freeform 14"/>
            <p:cNvSpPr/>
            <p:nvPr/>
          </p:nvSpPr>
          <p:spPr bwMode="auto">
            <a:xfrm>
              <a:off x="6173119" y="4019515"/>
              <a:ext cx="2133437" cy="490926"/>
            </a:xfrm>
            <a:custGeom>
              <a:avLst/>
              <a:gdLst>
                <a:gd name="T0" fmla="*/ 0 w 1634"/>
                <a:gd name="T1" fmla="*/ 376 h 376"/>
                <a:gd name="T2" fmla="*/ 204 w 1634"/>
                <a:gd name="T3" fmla="*/ 0 h 376"/>
                <a:gd name="T4" fmla="*/ 1428 w 1634"/>
                <a:gd name="T5" fmla="*/ 0 h 376"/>
                <a:gd name="T6" fmla="*/ 1634 w 1634"/>
                <a:gd name="T7" fmla="*/ 376 h 376"/>
                <a:gd name="T8" fmla="*/ 0 w 1634"/>
                <a:gd name="T9" fmla="*/ 376 h 376"/>
              </a:gdLst>
              <a:ahLst/>
              <a:cxnLst>
                <a:cxn ang="0">
                  <a:pos x="T0" y="T1"/>
                </a:cxn>
                <a:cxn ang="0">
                  <a:pos x="T2" y="T3"/>
                </a:cxn>
                <a:cxn ang="0">
                  <a:pos x="T4" y="T5"/>
                </a:cxn>
                <a:cxn ang="0">
                  <a:pos x="T6" y="T7"/>
                </a:cxn>
                <a:cxn ang="0">
                  <a:pos x="T8" y="T9"/>
                </a:cxn>
              </a:cxnLst>
              <a:rect l="0" t="0" r="r" b="b"/>
              <a:pathLst>
                <a:path w="1634" h="376">
                  <a:moveTo>
                    <a:pt x="0" y="376"/>
                  </a:moveTo>
                  <a:lnTo>
                    <a:pt x="204" y="0"/>
                  </a:lnTo>
                  <a:lnTo>
                    <a:pt x="1428" y="0"/>
                  </a:lnTo>
                  <a:lnTo>
                    <a:pt x="1634" y="376"/>
                  </a:lnTo>
                  <a:lnTo>
                    <a:pt x="0" y="376"/>
                  </a:ln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15"/>
            <p:cNvSpPr>
              <a:spLocks noEditPoints="1"/>
            </p:cNvSpPr>
            <p:nvPr/>
          </p:nvSpPr>
          <p:spPr bwMode="auto">
            <a:xfrm>
              <a:off x="6439472" y="2789590"/>
              <a:ext cx="1598119" cy="1107194"/>
            </a:xfrm>
            <a:custGeom>
              <a:avLst/>
              <a:gdLst>
                <a:gd name="T0" fmla="*/ 0 w 1224"/>
                <a:gd name="T1" fmla="*/ 0 h 848"/>
                <a:gd name="T2" fmla="*/ 0 w 1224"/>
                <a:gd name="T3" fmla="*/ 848 h 848"/>
                <a:gd name="T4" fmla="*/ 1224 w 1224"/>
                <a:gd name="T5" fmla="*/ 848 h 848"/>
                <a:gd name="T6" fmla="*/ 1224 w 1224"/>
                <a:gd name="T7" fmla="*/ 0 h 848"/>
                <a:gd name="T8" fmla="*/ 0 w 1224"/>
                <a:gd name="T9" fmla="*/ 0 h 848"/>
                <a:gd name="T10" fmla="*/ 0 w 1224"/>
                <a:gd name="T11" fmla="*/ 0 h 848"/>
                <a:gd name="T12" fmla="*/ 1122 w 1224"/>
                <a:gd name="T13" fmla="*/ 754 h 848"/>
                <a:gd name="T14" fmla="*/ 102 w 1224"/>
                <a:gd name="T15" fmla="*/ 754 h 848"/>
                <a:gd name="T16" fmla="*/ 102 w 1224"/>
                <a:gd name="T17" fmla="*/ 94 h 848"/>
                <a:gd name="T18" fmla="*/ 1122 w 1224"/>
                <a:gd name="T19" fmla="*/ 94 h 848"/>
                <a:gd name="T20" fmla="*/ 1122 w 1224"/>
                <a:gd name="T21" fmla="*/ 75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4" h="848">
                  <a:moveTo>
                    <a:pt x="0" y="0"/>
                  </a:moveTo>
                  <a:lnTo>
                    <a:pt x="0" y="848"/>
                  </a:lnTo>
                  <a:lnTo>
                    <a:pt x="1224" y="848"/>
                  </a:lnTo>
                  <a:lnTo>
                    <a:pt x="1224" y="0"/>
                  </a:lnTo>
                  <a:lnTo>
                    <a:pt x="0" y="0"/>
                  </a:lnTo>
                  <a:lnTo>
                    <a:pt x="0" y="0"/>
                  </a:lnTo>
                  <a:close/>
                  <a:moveTo>
                    <a:pt x="1122" y="754"/>
                  </a:moveTo>
                  <a:lnTo>
                    <a:pt x="102" y="754"/>
                  </a:lnTo>
                  <a:lnTo>
                    <a:pt x="102" y="94"/>
                  </a:lnTo>
                  <a:lnTo>
                    <a:pt x="1122" y="94"/>
                  </a:lnTo>
                  <a:lnTo>
                    <a:pt x="1122" y="754"/>
                  </a:ln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16"/>
            <p:cNvSpPr>
              <a:spLocks noEditPoints="1"/>
            </p:cNvSpPr>
            <p:nvPr/>
          </p:nvSpPr>
          <p:spPr bwMode="auto">
            <a:xfrm>
              <a:off x="7047906" y="3131671"/>
              <a:ext cx="381251" cy="378639"/>
            </a:xfrm>
            <a:custGeom>
              <a:avLst/>
              <a:gdLst>
                <a:gd name="T0" fmla="*/ 0 w 292"/>
                <a:gd name="T1" fmla="*/ 248 h 290"/>
                <a:gd name="T2" fmla="*/ 118 w 292"/>
                <a:gd name="T3" fmla="*/ 266 h 290"/>
                <a:gd name="T4" fmla="*/ 118 w 292"/>
                <a:gd name="T5" fmla="*/ 154 h 290"/>
                <a:gd name="T6" fmla="*/ 0 w 292"/>
                <a:gd name="T7" fmla="*/ 154 h 290"/>
                <a:gd name="T8" fmla="*/ 0 w 292"/>
                <a:gd name="T9" fmla="*/ 248 h 290"/>
                <a:gd name="T10" fmla="*/ 0 w 292"/>
                <a:gd name="T11" fmla="*/ 138 h 290"/>
                <a:gd name="T12" fmla="*/ 118 w 292"/>
                <a:gd name="T13" fmla="*/ 138 h 290"/>
                <a:gd name="T14" fmla="*/ 118 w 292"/>
                <a:gd name="T15" fmla="*/ 26 h 290"/>
                <a:gd name="T16" fmla="*/ 0 w 292"/>
                <a:gd name="T17" fmla="*/ 42 h 290"/>
                <a:gd name="T18" fmla="*/ 0 w 292"/>
                <a:gd name="T19" fmla="*/ 138 h 290"/>
                <a:gd name="T20" fmla="*/ 134 w 292"/>
                <a:gd name="T21" fmla="*/ 268 h 290"/>
                <a:gd name="T22" fmla="*/ 292 w 292"/>
                <a:gd name="T23" fmla="*/ 290 h 290"/>
                <a:gd name="T24" fmla="*/ 292 w 292"/>
                <a:gd name="T25" fmla="*/ 154 h 290"/>
                <a:gd name="T26" fmla="*/ 134 w 292"/>
                <a:gd name="T27" fmla="*/ 154 h 290"/>
                <a:gd name="T28" fmla="*/ 134 w 292"/>
                <a:gd name="T29" fmla="*/ 268 h 290"/>
                <a:gd name="T30" fmla="*/ 134 w 292"/>
                <a:gd name="T31" fmla="*/ 22 h 290"/>
                <a:gd name="T32" fmla="*/ 134 w 292"/>
                <a:gd name="T33" fmla="*/ 138 h 290"/>
                <a:gd name="T34" fmla="*/ 292 w 292"/>
                <a:gd name="T35" fmla="*/ 138 h 290"/>
                <a:gd name="T36" fmla="*/ 292 w 292"/>
                <a:gd name="T37" fmla="*/ 0 h 290"/>
                <a:gd name="T38" fmla="*/ 134 w 292"/>
                <a:gd name="T39" fmla="*/ 2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290">
                  <a:moveTo>
                    <a:pt x="0" y="248"/>
                  </a:moveTo>
                  <a:lnTo>
                    <a:pt x="118" y="266"/>
                  </a:lnTo>
                  <a:lnTo>
                    <a:pt x="118" y="154"/>
                  </a:lnTo>
                  <a:lnTo>
                    <a:pt x="0" y="154"/>
                  </a:lnTo>
                  <a:lnTo>
                    <a:pt x="0" y="248"/>
                  </a:lnTo>
                  <a:close/>
                  <a:moveTo>
                    <a:pt x="0" y="138"/>
                  </a:moveTo>
                  <a:lnTo>
                    <a:pt x="118" y="138"/>
                  </a:lnTo>
                  <a:lnTo>
                    <a:pt x="118" y="26"/>
                  </a:lnTo>
                  <a:lnTo>
                    <a:pt x="0" y="42"/>
                  </a:lnTo>
                  <a:lnTo>
                    <a:pt x="0" y="138"/>
                  </a:lnTo>
                  <a:close/>
                  <a:moveTo>
                    <a:pt x="134" y="268"/>
                  </a:moveTo>
                  <a:lnTo>
                    <a:pt x="292" y="290"/>
                  </a:lnTo>
                  <a:lnTo>
                    <a:pt x="292" y="154"/>
                  </a:lnTo>
                  <a:lnTo>
                    <a:pt x="134" y="154"/>
                  </a:lnTo>
                  <a:lnTo>
                    <a:pt x="134" y="268"/>
                  </a:lnTo>
                  <a:close/>
                  <a:moveTo>
                    <a:pt x="134" y="22"/>
                  </a:moveTo>
                  <a:lnTo>
                    <a:pt x="134" y="138"/>
                  </a:lnTo>
                  <a:lnTo>
                    <a:pt x="292" y="138"/>
                  </a:lnTo>
                  <a:lnTo>
                    <a:pt x="292" y="0"/>
                  </a:lnTo>
                  <a:lnTo>
                    <a:pt x="134" y="22"/>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5" name="组 6"/>
          <p:cNvGrpSpPr/>
          <p:nvPr/>
        </p:nvGrpSpPr>
        <p:grpSpPr>
          <a:xfrm>
            <a:off x="6509614" y="3800236"/>
            <a:ext cx="556781" cy="462578"/>
            <a:chOff x="2720972" y="2826148"/>
            <a:chExt cx="2068154" cy="1718240"/>
          </a:xfrm>
          <a:solidFill>
            <a:schemeClr val="bg1"/>
          </a:solidFill>
        </p:grpSpPr>
        <p:sp>
          <p:nvSpPr>
            <p:cNvPr id="16" name="Freeform 9"/>
            <p:cNvSpPr>
              <a:spLocks noEditPoints="1"/>
            </p:cNvSpPr>
            <p:nvPr/>
          </p:nvSpPr>
          <p:spPr bwMode="auto">
            <a:xfrm>
              <a:off x="2720972" y="2826148"/>
              <a:ext cx="2068154" cy="1472777"/>
            </a:xfrm>
            <a:custGeom>
              <a:avLst/>
              <a:gdLst>
                <a:gd name="T0" fmla="*/ 1554 w 1584"/>
                <a:gd name="T1" fmla="*/ 0 h 1128"/>
                <a:gd name="T2" fmla="*/ 32 w 1584"/>
                <a:gd name="T3" fmla="*/ 0 h 1128"/>
                <a:gd name="T4" fmla="*/ 32 w 1584"/>
                <a:gd name="T5" fmla="*/ 0 h 1128"/>
                <a:gd name="T6" fmla="*/ 26 w 1584"/>
                <a:gd name="T7" fmla="*/ 0 h 1128"/>
                <a:gd name="T8" fmla="*/ 20 w 1584"/>
                <a:gd name="T9" fmla="*/ 2 h 1128"/>
                <a:gd name="T10" fmla="*/ 10 w 1584"/>
                <a:gd name="T11" fmla="*/ 8 h 1128"/>
                <a:gd name="T12" fmla="*/ 4 w 1584"/>
                <a:gd name="T13" fmla="*/ 18 h 1128"/>
                <a:gd name="T14" fmla="*/ 2 w 1584"/>
                <a:gd name="T15" fmla="*/ 24 h 1128"/>
                <a:gd name="T16" fmla="*/ 0 w 1584"/>
                <a:gd name="T17" fmla="*/ 30 h 1128"/>
                <a:gd name="T18" fmla="*/ 0 w 1584"/>
                <a:gd name="T19" fmla="*/ 1098 h 1128"/>
                <a:gd name="T20" fmla="*/ 0 w 1584"/>
                <a:gd name="T21" fmla="*/ 1098 h 1128"/>
                <a:gd name="T22" fmla="*/ 2 w 1584"/>
                <a:gd name="T23" fmla="*/ 1104 h 1128"/>
                <a:gd name="T24" fmla="*/ 4 w 1584"/>
                <a:gd name="T25" fmla="*/ 1110 h 1128"/>
                <a:gd name="T26" fmla="*/ 10 w 1584"/>
                <a:gd name="T27" fmla="*/ 1120 h 1128"/>
                <a:gd name="T28" fmla="*/ 20 w 1584"/>
                <a:gd name="T29" fmla="*/ 1126 h 1128"/>
                <a:gd name="T30" fmla="*/ 26 w 1584"/>
                <a:gd name="T31" fmla="*/ 1128 h 1128"/>
                <a:gd name="T32" fmla="*/ 32 w 1584"/>
                <a:gd name="T33" fmla="*/ 1128 h 1128"/>
                <a:gd name="T34" fmla="*/ 1554 w 1584"/>
                <a:gd name="T35" fmla="*/ 1128 h 1128"/>
                <a:gd name="T36" fmla="*/ 1554 w 1584"/>
                <a:gd name="T37" fmla="*/ 1128 h 1128"/>
                <a:gd name="T38" fmla="*/ 1560 w 1584"/>
                <a:gd name="T39" fmla="*/ 1128 h 1128"/>
                <a:gd name="T40" fmla="*/ 1566 w 1584"/>
                <a:gd name="T41" fmla="*/ 1126 h 1128"/>
                <a:gd name="T42" fmla="*/ 1576 w 1584"/>
                <a:gd name="T43" fmla="*/ 1120 h 1128"/>
                <a:gd name="T44" fmla="*/ 1582 w 1584"/>
                <a:gd name="T45" fmla="*/ 1110 h 1128"/>
                <a:gd name="T46" fmla="*/ 1584 w 1584"/>
                <a:gd name="T47" fmla="*/ 1104 h 1128"/>
                <a:gd name="T48" fmla="*/ 1584 w 1584"/>
                <a:gd name="T49" fmla="*/ 1098 h 1128"/>
                <a:gd name="T50" fmla="*/ 1584 w 1584"/>
                <a:gd name="T51" fmla="*/ 30 h 1128"/>
                <a:gd name="T52" fmla="*/ 1584 w 1584"/>
                <a:gd name="T53" fmla="*/ 30 h 1128"/>
                <a:gd name="T54" fmla="*/ 1584 w 1584"/>
                <a:gd name="T55" fmla="*/ 24 h 1128"/>
                <a:gd name="T56" fmla="*/ 1582 w 1584"/>
                <a:gd name="T57" fmla="*/ 18 h 1128"/>
                <a:gd name="T58" fmla="*/ 1576 w 1584"/>
                <a:gd name="T59" fmla="*/ 8 h 1128"/>
                <a:gd name="T60" fmla="*/ 1566 w 1584"/>
                <a:gd name="T61" fmla="*/ 2 h 1128"/>
                <a:gd name="T62" fmla="*/ 1560 w 1584"/>
                <a:gd name="T63" fmla="*/ 0 h 1128"/>
                <a:gd name="T64" fmla="*/ 1554 w 1584"/>
                <a:gd name="T65" fmla="*/ 0 h 1128"/>
                <a:gd name="T66" fmla="*/ 1554 w 1584"/>
                <a:gd name="T67" fmla="*/ 0 h 1128"/>
                <a:gd name="T68" fmla="*/ 1532 w 1584"/>
                <a:gd name="T69" fmla="*/ 938 h 1128"/>
                <a:gd name="T70" fmla="*/ 52 w 1584"/>
                <a:gd name="T71" fmla="*/ 938 h 1128"/>
                <a:gd name="T72" fmla="*/ 52 w 1584"/>
                <a:gd name="T73" fmla="*/ 40 h 1128"/>
                <a:gd name="T74" fmla="*/ 1532 w 1584"/>
                <a:gd name="T75" fmla="*/ 40 h 1128"/>
                <a:gd name="T76" fmla="*/ 1532 w 1584"/>
                <a:gd name="T77" fmla="*/ 93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4" h="1128">
                  <a:moveTo>
                    <a:pt x="1554" y="0"/>
                  </a:moveTo>
                  <a:lnTo>
                    <a:pt x="32" y="0"/>
                  </a:lnTo>
                  <a:lnTo>
                    <a:pt x="32" y="0"/>
                  </a:lnTo>
                  <a:lnTo>
                    <a:pt x="26" y="0"/>
                  </a:lnTo>
                  <a:lnTo>
                    <a:pt x="20" y="2"/>
                  </a:lnTo>
                  <a:lnTo>
                    <a:pt x="10" y="8"/>
                  </a:lnTo>
                  <a:lnTo>
                    <a:pt x="4" y="18"/>
                  </a:lnTo>
                  <a:lnTo>
                    <a:pt x="2" y="24"/>
                  </a:lnTo>
                  <a:lnTo>
                    <a:pt x="0" y="30"/>
                  </a:lnTo>
                  <a:lnTo>
                    <a:pt x="0" y="1098"/>
                  </a:lnTo>
                  <a:lnTo>
                    <a:pt x="0" y="1098"/>
                  </a:lnTo>
                  <a:lnTo>
                    <a:pt x="2" y="1104"/>
                  </a:lnTo>
                  <a:lnTo>
                    <a:pt x="4" y="1110"/>
                  </a:lnTo>
                  <a:lnTo>
                    <a:pt x="10" y="1120"/>
                  </a:lnTo>
                  <a:lnTo>
                    <a:pt x="20" y="1126"/>
                  </a:lnTo>
                  <a:lnTo>
                    <a:pt x="26" y="1128"/>
                  </a:lnTo>
                  <a:lnTo>
                    <a:pt x="32" y="1128"/>
                  </a:lnTo>
                  <a:lnTo>
                    <a:pt x="1554" y="1128"/>
                  </a:lnTo>
                  <a:lnTo>
                    <a:pt x="1554" y="1128"/>
                  </a:lnTo>
                  <a:lnTo>
                    <a:pt x="1560" y="1128"/>
                  </a:lnTo>
                  <a:lnTo>
                    <a:pt x="1566" y="1126"/>
                  </a:lnTo>
                  <a:lnTo>
                    <a:pt x="1576" y="1120"/>
                  </a:lnTo>
                  <a:lnTo>
                    <a:pt x="1582" y="1110"/>
                  </a:lnTo>
                  <a:lnTo>
                    <a:pt x="1584" y="1104"/>
                  </a:lnTo>
                  <a:lnTo>
                    <a:pt x="1584" y="1098"/>
                  </a:lnTo>
                  <a:lnTo>
                    <a:pt x="1584" y="30"/>
                  </a:lnTo>
                  <a:lnTo>
                    <a:pt x="1584" y="30"/>
                  </a:lnTo>
                  <a:lnTo>
                    <a:pt x="1584" y="24"/>
                  </a:lnTo>
                  <a:lnTo>
                    <a:pt x="1582" y="18"/>
                  </a:lnTo>
                  <a:lnTo>
                    <a:pt x="1576" y="8"/>
                  </a:lnTo>
                  <a:lnTo>
                    <a:pt x="1566" y="2"/>
                  </a:lnTo>
                  <a:lnTo>
                    <a:pt x="1560" y="0"/>
                  </a:lnTo>
                  <a:lnTo>
                    <a:pt x="1554" y="0"/>
                  </a:lnTo>
                  <a:lnTo>
                    <a:pt x="1554" y="0"/>
                  </a:lnTo>
                  <a:close/>
                  <a:moveTo>
                    <a:pt x="1532" y="938"/>
                  </a:moveTo>
                  <a:lnTo>
                    <a:pt x="52" y="938"/>
                  </a:lnTo>
                  <a:lnTo>
                    <a:pt x="52" y="40"/>
                  </a:lnTo>
                  <a:lnTo>
                    <a:pt x="1532" y="40"/>
                  </a:lnTo>
                  <a:lnTo>
                    <a:pt x="1532" y="938"/>
                  </a:ln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10"/>
            <p:cNvSpPr>
              <a:spLocks noEditPoints="1"/>
            </p:cNvSpPr>
            <p:nvPr/>
          </p:nvSpPr>
          <p:spPr bwMode="auto">
            <a:xfrm>
              <a:off x="3493919" y="3199565"/>
              <a:ext cx="524873" cy="522261"/>
            </a:xfrm>
            <a:custGeom>
              <a:avLst/>
              <a:gdLst>
                <a:gd name="T0" fmla="*/ 0 w 402"/>
                <a:gd name="T1" fmla="*/ 342 h 400"/>
                <a:gd name="T2" fmla="*/ 162 w 402"/>
                <a:gd name="T3" fmla="*/ 366 h 400"/>
                <a:gd name="T4" fmla="*/ 162 w 402"/>
                <a:gd name="T5" fmla="*/ 212 h 400"/>
                <a:gd name="T6" fmla="*/ 0 w 402"/>
                <a:gd name="T7" fmla="*/ 212 h 400"/>
                <a:gd name="T8" fmla="*/ 0 w 402"/>
                <a:gd name="T9" fmla="*/ 342 h 400"/>
                <a:gd name="T10" fmla="*/ 0 w 402"/>
                <a:gd name="T11" fmla="*/ 190 h 400"/>
                <a:gd name="T12" fmla="*/ 162 w 402"/>
                <a:gd name="T13" fmla="*/ 190 h 400"/>
                <a:gd name="T14" fmla="*/ 162 w 402"/>
                <a:gd name="T15" fmla="*/ 34 h 400"/>
                <a:gd name="T16" fmla="*/ 0 w 402"/>
                <a:gd name="T17" fmla="*/ 58 h 400"/>
                <a:gd name="T18" fmla="*/ 0 w 402"/>
                <a:gd name="T19" fmla="*/ 190 h 400"/>
                <a:gd name="T20" fmla="*/ 184 w 402"/>
                <a:gd name="T21" fmla="*/ 370 h 400"/>
                <a:gd name="T22" fmla="*/ 402 w 402"/>
                <a:gd name="T23" fmla="*/ 400 h 400"/>
                <a:gd name="T24" fmla="*/ 402 w 402"/>
                <a:gd name="T25" fmla="*/ 212 h 400"/>
                <a:gd name="T26" fmla="*/ 184 w 402"/>
                <a:gd name="T27" fmla="*/ 212 h 400"/>
                <a:gd name="T28" fmla="*/ 184 w 402"/>
                <a:gd name="T29" fmla="*/ 370 h 400"/>
                <a:gd name="T30" fmla="*/ 184 w 402"/>
                <a:gd name="T31" fmla="*/ 32 h 400"/>
                <a:gd name="T32" fmla="*/ 184 w 402"/>
                <a:gd name="T33" fmla="*/ 190 h 400"/>
                <a:gd name="T34" fmla="*/ 402 w 402"/>
                <a:gd name="T35" fmla="*/ 190 h 400"/>
                <a:gd name="T36" fmla="*/ 402 w 402"/>
                <a:gd name="T37" fmla="*/ 0 h 400"/>
                <a:gd name="T38" fmla="*/ 184 w 402"/>
                <a:gd name="T39" fmla="*/ 3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2" h="400">
                  <a:moveTo>
                    <a:pt x="0" y="342"/>
                  </a:moveTo>
                  <a:lnTo>
                    <a:pt x="162" y="366"/>
                  </a:lnTo>
                  <a:lnTo>
                    <a:pt x="162" y="212"/>
                  </a:lnTo>
                  <a:lnTo>
                    <a:pt x="0" y="212"/>
                  </a:lnTo>
                  <a:lnTo>
                    <a:pt x="0" y="342"/>
                  </a:lnTo>
                  <a:close/>
                  <a:moveTo>
                    <a:pt x="0" y="190"/>
                  </a:moveTo>
                  <a:lnTo>
                    <a:pt x="162" y="190"/>
                  </a:lnTo>
                  <a:lnTo>
                    <a:pt x="162" y="34"/>
                  </a:lnTo>
                  <a:lnTo>
                    <a:pt x="0" y="58"/>
                  </a:lnTo>
                  <a:lnTo>
                    <a:pt x="0" y="190"/>
                  </a:lnTo>
                  <a:close/>
                  <a:moveTo>
                    <a:pt x="184" y="370"/>
                  </a:moveTo>
                  <a:lnTo>
                    <a:pt x="402" y="400"/>
                  </a:lnTo>
                  <a:lnTo>
                    <a:pt x="402" y="212"/>
                  </a:lnTo>
                  <a:lnTo>
                    <a:pt x="184" y="212"/>
                  </a:lnTo>
                  <a:lnTo>
                    <a:pt x="184" y="370"/>
                  </a:lnTo>
                  <a:close/>
                  <a:moveTo>
                    <a:pt x="184" y="32"/>
                  </a:moveTo>
                  <a:lnTo>
                    <a:pt x="184" y="190"/>
                  </a:lnTo>
                  <a:lnTo>
                    <a:pt x="402" y="190"/>
                  </a:lnTo>
                  <a:lnTo>
                    <a:pt x="402" y="0"/>
                  </a:lnTo>
                  <a:lnTo>
                    <a:pt x="184" y="32"/>
                  </a:lnTo>
                  <a:close/>
                </a:path>
              </a:pathLst>
            </a:custGeom>
            <a:grpFill/>
            <a:ln>
              <a:noFill/>
            </a:ln>
          </p:spPr>
          <p:txBody>
            <a:bodyPr vert="horz" wrap="square" lIns="91440" tIns="45720" rIns="91440" bIns="45720" numCol="1" anchor="t" anchorCtr="0" compatLnSpc="1"/>
            <a:lstStyle/>
            <a:p>
              <a:endParaRPr lang="zh-CN" altLang="en-US"/>
            </a:p>
          </p:txBody>
        </p:sp>
        <p:sp>
          <p:nvSpPr>
            <p:cNvPr id="18" name="Rectangle 11"/>
            <p:cNvSpPr>
              <a:spLocks noChangeArrowheads="1"/>
            </p:cNvSpPr>
            <p:nvPr/>
          </p:nvSpPr>
          <p:spPr bwMode="auto">
            <a:xfrm>
              <a:off x="3533089" y="4330260"/>
              <a:ext cx="443922" cy="125343"/>
            </a:xfrm>
            <a:prstGeom prst="rect">
              <a:avLst/>
            </a:prstGeom>
            <a:grpFill/>
            <a:ln>
              <a:noFill/>
            </a:ln>
          </p:spPr>
          <p:txBody>
            <a:bodyPr vert="horz" wrap="square" lIns="91440" tIns="45720" rIns="91440" bIns="45720" numCol="1" anchor="t" anchorCtr="0" compatLnSpc="1"/>
            <a:lstStyle/>
            <a:p>
              <a:endParaRPr lang="zh-CN" altLang="en-US"/>
            </a:p>
          </p:txBody>
        </p:sp>
        <p:sp>
          <p:nvSpPr>
            <p:cNvPr id="19" name="Freeform 12"/>
            <p:cNvSpPr/>
            <p:nvPr/>
          </p:nvSpPr>
          <p:spPr bwMode="auto">
            <a:xfrm>
              <a:off x="3373799" y="4400766"/>
              <a:ext cx="765113" cy="143622"/>
            </a:xfrm>
            <a:custGeom>
              <a:avLst/>
              <a:gdLst>
                <a:gd name="T0" fmla="*/ 544 w 586"/>
                <a:gd name="T1" fmla="*/ 0 h 110"/>
                <a:gd name="T2" fmla="*/ 482 w 586"/>
                <a:gd name="T3" fmla="*/ 0 h 110"/>
                <a:gd name="T4" fmla="*/ 482 w 586"/>
                <a:gd name="T5" fmla="*/ 60 h 110"/>
                <a:gd name="T6" fmla="*/ 304 w 586"/>
                <a:gd name="T7" fmla="*/ 60 h 110"/>
                <a:gd name="T8" fmla="*/ 282 w 586"/>
                <a:gd name="T9" fmla="*/ 60 h 110"/>
                <a:gd name="T10" fmla="*/ 102 w 586"/>
                <a:gd name="T11" fmla="*/ 60 h 110"/>
                <a:gd name="T12" fmla="*/ 102 w 586"/>
                <a:gd name="T13" fmla="*/ 0 h 110"/>
                <a:gd name="T14" fmla="*/ 40 w 586"/>
                <a:gd name="T15" fmla="*/ 0 h 110"/>
                <a:gd name="T16" fmla="*/ 0 w 586"/>
                <a:gd name="T17" fmla="*/ 110 h 110"/>
                <a:gd name="T18" fmla="*/ 282 w 586"/>
                <a:gd name="T19" fmla="*/ 110 h 110"/>
                <a:gd name="T20" fmla="*/ 304 w 586"/>
                <a:gd name="T21" fmla="*/ 110 h 110"/>
                <a:gd name="T22" fmla="*/ 586 w 586"/>
                <a:gd name="T23" fmla="*/ 110 h 110"/>
                <a:gd name="T24" fmla="*/ 544 w 586"/>
                <a:gd name="T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10">
                  <a:moveTo>
                    <a:pt x="544" y="0"/>
                  </a:moveTo>
                  <a:lnTo>
                    <a:pt x="482" y="0"/>
                  </a:lnTo>
                  <a:lnTo>
                    <a:pt x="482" y="60"/>
                  </a:lnTo>
                  <a:lnTo>
                    <a:pt x="304" y="60"/>
                  </a:lnTo>
                  <a:lnTo>
                    <a:pt x="282" y="60"/>
                  </a:lnTo>
                  <a:lnTo>
                    <a:pt x="102" y="60"/>
                  </a:lnTo>
                  <a:lnTo>
                    <a:pt x="102" y="0"/>
                  </a:lnTo>
                  <a:lnTo>
                    <a:pt x="40" y="0"/>
                  </a:lnTo>
                  <a:lnTo>
                    <a:pt x="0" y="110"/>
                  </a:lnTo>
                  <a:lnTo>
                    <a:pt x="282" y="110"/>
                  </a:lnTo>
                  <a:lnTo>
                    <a:pt x="304" y="110"/>
                  </a:lnTo>
                  <a:lnTo>
                    <a:pt x="586" y="110"/>
                  </a:lnTo>
                  <a:lnTo>
                    <a:pt x="544" y="0"/>
                  </a:lnTo>
                  <a:close/>
                </a:path>
              </a:pathLst>
            </a:custGeom>
            <a:grpFill/>
            <a:ln>
              <a:noFill/>
            </a:ln>
          </p:spPr>
          <p:txBody>
            <a:bodyPr vert="horz" wrap="square" lIns="91440" tIns="45720" rIns="91440" bIns="45720" numCol="1" anchor="t" anchorCtr="0" compatLnSpc="1"/>
            <a:lstStyle/>
            <a:p>
              <a:endParaRPr lang="zh-CN" altLang="en-US"/>
            </a:p>
          </p:txBody>
        </p:sp>
      </p:grpSp>
      <p:sp>
        <p:nvSpPr>
          <p:cNvPr id="20" name="矩形 19"/>
          <p:cNvSpPr/>
          <p:nvPr/>
        </p:nvSpPr>
        <p:spPr>
          <a:xfrm>
            <a:off x="7543800" y="780911"/>
            <a:ext cx="1943100" cy="4017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违规集资</a:t>
            </a:r>
            <a:endParaRPr lang="zh-CN" altLang="en-US" b="1" dirty="0"/>
          </a:p>
        </p:txBody>
      </p:sp>
      <p:sp>
        <p:nvSpPr>
          <p:cNvPr id="21" name="矩形 20"/>
          <p:cNvSpPr/>
          <p:nvPr/>
        </p:nvSpPr>
        <p:spPr>
          <a:xfrm>
            <a:off x="7543800" y="2199462"/>
            <a:ext cx="1943100" cy="4017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虚假承诺</a:t>
            </a:r>
            <a:endParaRPr lang="zh-CN" altLang="en-US" b="1" dirty="0"/>
          </a:p>
        </p:txBody>
      </p:sp>
      <p:sp>
        <p:nvSpPr>
          <p:cNvPr id="22" name="矩形 21"/>
          <p:cNvSpPr/>
          <p:nvPr/>
        </p:nvSpPr>
        <p:spPr>
          <a:xfrm>
            <a:off x="7543800" y="3625468"/>
            <a:ext cx="1943100" cy="4017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伪装掩饰</a:t>
            </a:r>
            <a:endParaRPr lang="zh-CN" altLang="en-US" b="1" dirty="0"/>
          </a:p>
        </p:txBody>
      </p:sp>
      <p:sp>
        <p:nvSpPr>
          <p:cNvPr id="23" name="矩形 22"/>
          <p:cNvSpPr/>
          <p:nvPr/>
        </p:nvSpPr>
        <p:spPr>
          <a:xfrm>
            <a:off x="7448794" y="1210304"/>
            <a:ext cx="4190756" cy="808990"/>
          </a:xfrm>
          <a:prstGeom prst="rect">
            <a:avLst/>
          </a:prstGeom>
        </p:spPr>
        <p:txBody>
          <a:bodyPr wrap="square" lIns="91438" tIns="45719" rIns="91438" bIns="45719">
            <a:spAutoFit/>
          </a:bodyPr>
          <a:lstStyle/>
          <a:p>
            <a:pPr lvl="0">
              <a:lnSpc>
                <a:spcPct val="130000"/>
              </a:lnSpc>
            </a:pPr>
            <a:r>
              <a:rPr lang="en-US" altLang="zh-CN" sz="1200" dirty="0" smtClean="0">
                <a:latin typeface="+mn-ea"/>
                <a:sym typeface="+mn-ea"/>
              </a:rPr>
              <a:t>1.</a:t>
            </a:r>
            <a:r>
              <a:rPr lang="zh-CN" altLang="en-US" sz="1200" dirty="0" smtClean="0">
                <a:latin typeface="+mn-ea"/>
                <a:sym typeface="+mn-ea"/>
              </a:rPr>
              <a:t>未经有关监管部门依法批准，违规向社会（尤其是向不特定对象）筹集资金。如未经批准吸收社会资金；未经批准公开、非公开发行股票、债券等。</a:t>
            </a:r>
            <a:endParaRPr lang="en-US" altLang="zh-CN" kern="0" dirty="0">
              <a:solidFill>
                <a:sysClr val="windowText" lastClr="000000">
                  <a:lumMod val="75000"/>
                  <a:lumOff val="25000"/>
                </a:sysClr>
              </a:solidFill>
            </a:endParaRPr>
          </a:p>
        </p:txBody>
      </p:sp>
      <p:sp>
        <p:nvSpPr>
          <p:cNvPr id="24" name="矩形 23"/>
          <p:cNvSpPr/>
          <p:nvPr/>
        </p:nvSpPr>
        <p:spPr>
          <a:xfrm>
            <a:off x="7448794" y="2641704"/>
            <a:ext cx="4190756" cy="1049020"/>
          </a:xfrm>
          <a:prstGeom prst="rect">
            <a:avLst/>
          </a:prstGeom>
        </p:spPr>
        <p:txBody>
          <a:bodyPr wrap="square" lIns="91438" tIns="45719" rIns="91438" bIns="45719">
            <a:spAutoFit/>
          </a:bodyPr>
          <a:lstStyle/>
          <a:p>
            <a:pPr lvl="0">
              <a:lnSpc>
                <a:spcPct val="130000"/>
              </a:lnSpc>
            </a:pPr>
            <a:r>
              <a:rPr lang="en-US" altLang="zh-CN" sz="1200" dirty="0" smtClean="0">
                <a:latin typeface="+mn-ea"/>
                <a:sym typeface="+mn-ea"/>
              </a:rPr>
              <a:t>2.</a:t>
            </a:r>
            <a:r>
              <a:rPr lang="zh-CN" altLang="en-US" sz="1200" dirty="0" smtClean="0">
                <a:latin typeface="+mn-ea"/>
                <a:sym typeface="+mn-ea"/>
              </a:rPr>
              <a:t>承诺在一定期限内给予出资人货币、实物、股权等形式的投资回报。有的犯罪分子以提供种苗等形式吸收资金，承诺以收购或包销产品等方式支付回报；有的则以商品销售的方式吸收资金，以承诺返租、回购、转让等方式给予回报。</a:t>
            </a:r>
            <a:endParaRPr lang="en-US" altLang="zh-CN" kern="0" dirty="0">
              <a:solidFill>
                <a:sysClr val="windowText" lastClr="000000">
                  <a:lumMod val="75000"/>
                  <a:lumOff val="25000"/>
                </a:sysClr>
              </a:solidFill>
            </a:endParaRPr>
          </a:p>
        </p:txBody>
      </p:sp>
      <p:sp>
        <p:nvSpPr>
          <p:cNvPr id="25" name="矩形 24"/>
          <p:cNvSpPr/>
          <p:nvPr/>
        </p:nvSpPr>
        <p:spPr>
          <a:xfrm>
            <a:off x="7448794" y="4027209"/>
            <a:ext cx="4190756" cy="808990"/>
          </a:xfrm>
          <a:prstGeom prst="rect">
            <a:avLst/>
          </a:prstGeom>
        </p:spPr>
        <p:txBody>
          <a:bodyPr wrap="square" lIns="91438" tIns="45719" rIns="91438" bIns="45719">
            <a:spAutoFit/>
          </a:bodyPr>
          <a:lstStyle/>
          <a:p>
            <a:pPr lvl="0">
              <a:lnSpc>
                <a:spcPct val="130000"/>
              </a:lnSpc>
            </a:pPr>
            <a:r>
              <a:rPr lang="en-US" altLang="zh-CN" sz="1200" dirty="0" smtClean="0">
                <a:latin typeface="+mn-ea"/>
                <a:sym typeface="+mn-ea"/>
              </a:rPr>
              <a:t>3.</a:t>
            </a:r>
            <a:r>
              <a:rPr lang="zh-CN" altLang="en-US" sz="1200" dirty="0" smtClean="0">
                <a:latin typeface="+mn-ea"/>
                <a:sym typeface="+mn-ea"/>
              </a:rPr>
              <a:t>以合法形式掩盖非法集资目的。为掩饰其非法目的，犯罪分子往往与受害者签订合同，伪装成正常的生产经营活动，最大限度地实现其骗取资金的最终目的。</a:t>
            </a:r>
            <a:endParaRPr lang="en-US" altLang="zh-CN" kern="0" dirty="0">
              <a:solidFill>
                <a:sysClr val="windowText" lastClr="000000">
                  <a:lumMod val="75000"/>
                  <a:lumOff val="25000"/>
                </a:sysClr>
              </a:solidFill>
            </a:endParaRPr>
          </a:p>
        </p:txBody>
      </p:sp>
      <p:sp>
        <p:nvSpPr>
          <p:cNvPr id="26" name="文本框 25"/>
          <p:cNvSpPr txBox="1"/>
          <p:nvPr/>
        </p:nvSpPr>
        <p:spPr>
          <a:xfrm>
            <a:off x="1108709" y="709702"/>
            <a:ext cx="4681982" cy="1568450"/>
          </a:xfrm>
          <a:prstGeom prst="rect">
            <a:avLst/>
          </a:prstGeom>
          <a:noFill/>
        </p:spPr>
        <p:txBody>
          <a:bodyPr wrap="square" rtlCol="0">
            <a:spAutoFit/>
          </a:bodyPr>
          <a:lstStyle/>
          <a:p>
            <a:r>
              <a:rPr lang="zh-CN" altLang="en-US" sz="4800" dirty="0" smtClean="0">
                <a:solidFill>
                  <a:schemeClr val="tx1"/>
                </a:solidFill>
              </a:rPr>
              <a:t>保险业非法集资主要特征</a:t>
            </a:r>
            <a:endParaRPr lang="zh-CN" altLang="en-US" sz="4800" dirty="0" smtClean="0">
              <a:solidFill>
                <a:schemeClr val="tx1"/>
              </a:solidFill>
            </a:endParaRPr>
          </a:p>
        </p:txBody>
      </p:sp>
      <p:pic>
        <p:nvPicPr>
          <p:cNvPr id="2" name="图片 1" descr="微信截图_20170601092637"/>
          <p:cNvPicPr>
            <a:picLocks noChangeAspect="1"/>
          </p:cNvPicPr>
          <p:nvPr/>
        </p:nvPicPr>
        <p:blipFill>
          <a:blip r:embed="rId1"/>
          <a:stretch>
            <a:fillRect/>
          </a:stretch>
        </p:blipFill>
        <p:spPr>
          <a:xfrm>
            <a:off x="-25400" y="1270"/>
            <a:ext cx="12242800" cy="763270"/>
          </a:xfrm>
          <a:prstGeom prst="rect">
            <a:avLst/>
          </a:prstGeom>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非法集资的主要表现形式</a:t>
            </a:r>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smtClean="0"/>
              <a:t>非法集资活动涉及内容广泛，表现形式多样，主要有以下几种：</a:t>
            </a:r>
            <a:endParaRPr lang="zh-CN" altLang="en-US" dirty="0" smtClean="0"/>
          </a:p>
          <a:p>
            <a:r>
              <a:rPr lang="zh-CN" altLang="en-US" dirty="0" smtClean="0"/>
              <a:t>　　</a:t>
            </a:r>
            <a:r>
              <a:rPr lang="en-US" altLang="zh-CN" dirty="0" smtClean="0"/>
              <a:t>1.</a:t>
            </a:r>
            <a:r>
              <a:rPr lang="zh-CN" altLang="en-US" dirty="0" smtClean="0"/>
              <a:t>不具有房产销售的真实内容或者不以房产销售为主要目的，以返本销售、售后包租、约定回购、销售房产份额等方式非法吸收资金；</a:t>
            </a:r>
            <a:endParaRPr lang="zh-CN" altLang="en-US" dirty="0" smtClean="0"/>
          </a:p>
          <a:p>
            <a:r>
              <a:rPr lang="zh-CN" altLang="en-US" dirty="0" smtClean="0"/>
              <a:t>　　</a:t>
            </a:r>
            <a:r>
              <a:rPr lang="en-US" altLang="zh-CN" dirty="0" smtClean="0"/>
              <a:t>2.</a:t>
            </a:r>
            <a:r>
              <a:rPr lang="zh-CN" altLang="en-US" dirty="0" smtClean="0"/>
              <a:t>以转让林权并代为管护等方式非法吸收资金；</a:t>
            </a:r>
            <a:endParaRPr lang="zh-CN" altLang="en-US" dirty="0" smtClean="0"/>
          </a:p>
          <a:p>
            <a:r>
              <a:rPr lang="zh-CN" altLang="en-US" dirty="0" smtClean="0"/>
              <a:t>　　</a:t>
            </a:r>
            <a:r>
              <a:rPr lang="en-US" altLang="zh-CN" dirty="0" smtClean="0"/>
              <a:t>3.</a:t>
            </a:r>
            <a:r>
              <a:rPr lang="zh-CN" altLang="en-US" dirty="0" smtClean="0"/>
              <a:t>以代种植（养殖）、租种植（养殖）、联合种植（养殖）等方式非法吸收资金；</a:t>
            </a:r>
            <a:endParaRPr lang="zh-CN" altLang="en-US" dirty="0" smtClean="0"/>
          </a:p>
          <a:p>
            <a:r>
              <a:rPr lang="zh-CN" altLang="en-US" dirty="0" smtClean="0"/>
              <a:t>　　</a:t>
            </a:r>
            <a:r>
              <a:rPr lang="en-US" altLang="zh-CN" dirty="0" smtClean="0"/>
              <a:t>4.</a:t>
            </a:r>
            <a:r>
              <a:rPr lang="zh-CN" altLang="en-US" dirty="0" smtClean="0"/>
              <a:t>不具有销售商品、提供服务的真实内容或者不以销售商品、提供服务为主要目的，以商品回购、寄存代售等方式非法吸收资金；</a:t>
            </a:r>
            <a:endParaRPr lang="zh-CN" altLang="en-US" dirty="0" smtClean="0"/>
          </a:p>
          <a:p>
            <a:r>
              <a:rPr lang="zh-CN" altLang="en-US" dirty="0" smtClean="0"/>
              <a:t>　　</a:t>
            </a:r>
            <a:r>
              <a:rPr lang="en-US" altLang="zh-CN" dirty="0" smtClean="0"/>
              <a:t>5.</a:t>
            </a:r>
            <a:r>
              <a:rPr lang="zh-CN" altLang="en-US" dirty="0" smtClean="0"/>
              <a:t>不具有发行股票、债券的真实内容，以虚假转让股权、发售虚构债券等方式非法吸收资金；</a:t>
            </a:r>
            <a:endParaRPr lang="zh-CN" altLang="en-US" dirty="0" smtClean="0"/>
          </a:p>
          <a:p>
            <a:r>
              <a:rPr lang="zh-CN" altLang="en-US" dirty="0" smtClean="0"/>
              <a:t>　　</a:t>
            </a:r>
            <a:r>
              <a:rPr lang="en-US" altLang="zh-CN" dirty="0" smtClean="0"/>
              <a:t>6.</a:t>
            </a:r>
            <a:r>
              <a:rPr lang="zh-CN" altLang="en-US" dirty="0" smtClean="0"/>
              <a:t>不具有募集资金的真实内容，以假借境外基金、发售虚构基金等方式非法吸收资金；</a:t>
            </a:r>
            <a:endParaRPr lang="zh-CN" altLang="en-US" dirty="0" smtClean="0"/>
          </a:p>
          <a:p>
            <a:r>
              <a:rPr lang="zh-CN" altLang="en-US" dirty="0" smtClean="0"/>
              <a:t>　　</a:t>
            </a:r>
            <a:r>
              <a:rPr lang="en-US" altLang="zh-CN" dirty="0" smtClean="0"/>
              <a:t>7.</a:t>
            </a:r>
            <a:r>
              <a:rPr lang="zh-CN" altLang="en-US" dirty="0" smtClean="0"/>
              <a:t>不具有销售保险的真实内容，以假冒保险公司、伪造保险单据等方式非法吸收资金；</a:t>
            </a:r>
            <a:endParaRPr lang="zh-CN" altLang="en-US" dirty="0" smtClean="0"/>
          </a:p>
          <a:p>
            <a:r>
              <a:rPr lang="zh-CN" altLang="en-US" dirty="0" smtClean="0"/>
              <a:t>　　</a:t>
            </a:r>
            <a:r>
              <a:rPr lang="en-US" altLang="zh-CN" dirty="0" smtClean="0"/>
              <a:t>8.</a:t>
            </a:r>
            <a:r>
              <a:rPr lang="zh-CN" altLang="en-US" dirty="0" smtClean="0"/>
              <a:t>以投资入股的方式非法吸收资金；</a:t>
            </a:r>
            <a:endParaRPr lang="zh-CN" altLang="en-US" dirty="0" smtClean="0"/>
          </a:p>
          <a:p>
            <a:r>
              <a:rPr lang="zh-CN" altLang="en-US" dirty="0" smtClean="0"/>
              <a:t>　　</a:t>
            </a:r>
            <a:r>
              <a:rPr lang="en-US" altLang="zh-CN" dirty="0" smtClean="0"/>
              <a:t>9.</a:t>
            </a:r>
            <a:r>
              <a:rPr lang="zh-CN" altLang="en-US" dirty="0" smtClean="0"/>
              <a:t>以委托理财的方式非法吸收资金；</a:t>
            </a:r>
            <a:endParaRPr lang="zh-CN" altLang="en-US" dirty="0" smtClean="0"/>
          </a:p>
          <a:p>
            <a:r>
              <a:rPr lang="zh-CN" altLang="en-US" dirty="0" smtClean="0"/>
              <a:t>　　</a:t>
            </a:r>
            <a:r>
              <a:rPr lang="en-US" altLang="zh-CN" dirty="0" smtClean="0"/>
              <a:t>10.</a:t>
            </a:r>
            <a:r>
              <a:rPr lang="zh-CN" altLang="en-US" dirty="0" smtClean="0"/>
              <a:t>利用民间“会”、“社”等组织或假借农民专业合作社之名非法吸收资金；</a:t>
            </a:r>
            <a:endParaRPr lang="zh-CN" altLang="en-US" dirty="0" smtClean="0"/>
          </a:p>
          <a:p>
            <a:r>
              <a:rPr lang="zh-CN" altLang="en-US" dirty="0" smtClean="0"/>
              <a:t>　　</a:t>
            </a:r>
            <a:r>
              <a:rPr lang="en-US" altLang="zh-CN" dirty="0" smtClean="0"/>
              <a:t>11.</a:t>
            </a:r>
            <a:r>
              <a:rPr lang="zh-CN" altLang="en-US" dirty="0" smtClean="0"/>
              <a:t>以投资黄金等名义，以高利吸引社会公众投资；</a:t>
            </a:r>
            <a:endParaRPr lang="zh-CN" altLang="en-US" dirty="0" smtClean="0"/>
          </a:p>
          <a:p>
            <a:r>
              <a:rPr lang="zh-CN" altLang="en-US" dirty="0" smtClean="0"/>
              <a:t>　　</a:t>
            </a:r>
            <a:r>
              <a:rPr lang="en-US" altLang="zh-CN" dirty="0" smtClean="0"/>
              <a:t>12.</a:t>
            </a:r>
            <a:r>
              <a:rPr lang="zh-CN" altLang="en-US" dirty="0" smtClean="0"/>
              <a:t>以发展农村连锁超市为名，采用召开“招商会”、“推介会”等方式，以高息进行“借款”；</a:t>
            </a:r>
            <a:endParaRPr lang="zh-CN" altLang="en-US" dirty="0" smtClean="0"/>
          </a:p>
          <a:p>
            <a:r>
              <a:rPr lang="zh-CN" altLang="en-US" dirty="0" smtClean="0"/>
              <a:t>　　</a:t>
            </a:r>
            <a:r>
              <a:rPr lang="en-US" altLang="zh-CN" dirty="0" smtClean="0"/>
              <a:t>13.</a:t>
            </a:r>
            <a:r>
              <a:rPr lang="zh-CN" altLang="en-US" dirty="0" smtClean="0"/>
              <a:t>以投资养老公寓、异地联合安养等为名，以高利诱导加盟投资；</a:t>
            </a:r>
            <a:endParaRPr lang="zh-CN" altLang="en-US" dirty="0" smtClean="0"/>
          </a:p>
          <a:p>
            <a:r>
              <a:rPr lang="zh-CN" altLang="en-US" dirty="0" smtClean="0"/>
              <a:t>　　</a:t>
            </a:r>
            <a:r>
              <a:rPr lang="en-US" altLang="zh-CN" dirty="0" smtClean="0"/>
              <a:t>14.</a:t>
            </a:r>
            <a:r>
              <a:rPr lang="zh-CN" altLang="en-US" dirty="0" smtClean="0"/>
              <a:t>借助网络借贷平台、众筹平台等新型互联网金融形式进行的非法集资活动；</a:t>
            </a:r>
            <a:endParaRPr lang="zh-CN" altLang="en-US" dirty="0" smtClean="0"/>
          </a:p>
          <a:p>
            <a:r>
              <a:rPr lang="zh-CN" altLang="en-US" dirty="0" smtClean="0"/>
              <a:t>　　</a:t>
            </a:r>
            <a:r>
              <a:rPr lang="en-US" altLang="zh-CN" dirty="0" smtClean="0"/>
              <a:t>15.</a:t>
            </a:r>
            <a:r>
              <a:rPr lang="zh-CN" altLang="en-US" dirty="0" smtClean="0"/>
              <a:t>其他非法集资活动。</a:t>
            </a:r>
            <a:endParaRPr lang="zh-CN" altLang="en-US" dirty="0"/>
          </a:p>
        </p:txBody>
      </p:sp>
      <p:pic>
        <p:nvPicPr>
          <p:cNvPr id="12" name="图片 11" descr="微信截图_20170601092637"/>
          <p:cNvPicPr>
            <a:picLocks noChangeAspect="1"/>
          </p:cNvPicPr>
          <p:nvPr/>
        </p:nvPicPr>
        <p:blipFill>
          <a:blip r:embed="rId1"/>
          <a:stretch>
            <a:fillRect/>
          </a:stretch>
        </p:blipFill>
        <p:spPr>
          <a:xfrm>
            <a:off x="-25400" y="1270"/>
            <a:ext cx="12242800" cy="7632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04850" y="1524123"/>
            <a:ext cx="5401047" cy="287982"/>
          </a:xfrm>
        </p:spPr>
        <p:txBody>
          <a:bodyPr>
            <a:normAutofit/>
          </a:bodyPr>
          <a:lstStyle/>
          <a:p>
            <a:r>
              <a:rPr lang="zh-CN" altLang="en-US" dirty="0" smtClean="0">
                <a:latin typeface="+mn-ea"/>
                <a:sym typeface="+mn-ea"/>
              </a:rPr>
              <a:t>非法集资活动具有很大的社会危害性</a:t>
            </a:r>
            <a:endParaRPr lang="zh-CN" altLang="en-US" dirty="0"/>
          </a:p>
        </p:txBody>
      </p:sp>
      <p:sp>
        <p:nvSpPr>
          <p:cNvPr id="3" name="文本占位符 2"/>
          <p:cNvSpPr>
            <a:spLocks noGrp="1"/>
          </p:cNvSpPr>
          <p:nvPr>
            <p:ph type="body" sz="quarter" idx="11"/>
          </p:nvPr>
        </p:nvSpPr>
        <p:spPr>
          <a:xfrm>
            <a:off x="704850" y="902335"/>
            <a:ext cx="3877945" cy="431800"/>
          </a:xfrm>
        </p:spPr>
        <p:txBody>
          <a:bodyPr>
            <a:noAutofit/>
          </a:bodyPr>
          <a:lstStyle/>
          <a:p>
            <a:r>
              <a:rPr lang="zh-CN" altLang="en-US" b="1" dirty="0" smtClean="0">
                <a:sym typeface="+mn-ea"/>
              </a:rPr>
              <a:t>非法集资的社会危害性</a:t>
            </a:r>
            <a:endParaRPr lang="zh-CN" altLang="en-US" b="1" dirty="0" smtClean="0">
              <a:sym typeface="+mn-ea"/>
            </a:endParaRPr>
          </a:p>
        </p:txBody>
      </p:sp>
      <p:sp>
        <p:nvSpPr>
          <p:cNvPr id="4" name="矩形 3"/>
          <p:cNvSpPr/>
          <p:nvPr/>
        </p:nvSpPr>
        <p:spPr>
          <a:xfrm>
            <a:off x="415925" y="2454275"/>
            <a:ext cx="3359785" cy="3921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a:spLocks noChangeArrowheads="1"/>
          </p:cNvSpPr>
          <p:nvPr/>
        </p:nvSpPr>
        <p:spPr bwMode="auto">
          <a:xfrm>
            <a:off x="704850" y="2658110"/>
            <a:ext cx="2838450" cy="3688080"/>
          </a:xfrm>
          <a:prstGeom prst="rect">
            <a:avLst/>
          </a:prstGeom>
          <a:noFill/>
          <a:ln>
            <a:noFill/>
          </a:ln>
        </p:spPr>
        <p:txBody>
          <a:bodyPr wrap="square">
            <a:spAutoFit/>
          </a:bodyPr>
          <a:lstStyle/>
          <a:p>
            <a:pPr lvl="0">
              <a:lnSpc>
                <a:spcPct val="130000"/>
              </a:lnSpc>
            </a:pPr>
            <a:r>
              <a:rPr lang="zh-CN" altLang="en-US" dirty="0" smtClean="0">
                <a:solidFill>
                  <a:schemeClr val="bg1"/>
                </a:solidFill>
                <a:latin typeface="+mn-ea"/>
                <a:sym typeface="+mn-ea"/>
              </a:rPr>
              <a:t>一是参与非法集资的当事人会遭受经济损失，甚至血本无归。用于非法集资的钱可能是参与人一辈子节衣缩食省下来的，也可能是养命钱，而非法集资人对这些资金则是任意挥霍、浪费、转移或者非法占有，参与人很难收回资金。</a:t>
            </a:r>
            <a:endParaRPr lang="zh-CN" altLang="en-US" dirty="0" smtClean="0">
              <a:solidFill>
                <a:schemeClr val="bg1"/>
              </a:solidFill>
              <a:latin typeface="+mn-ea"/>
              <a:ea typeface="微软雅黑" panose="020B0503020204020204" charset="-122"/>
              <a:sym typeface="+mn-ea"/>
            </a:endParaRPr>
          </a:p>
        </p:txBody>
      </p:sp>
      <p:sp>
        <p:nvSpPr>
          <p:cNvPr id="8" name="矩形 7"/>
          <p:cNvSpPr/>
          <p:nvPr/>
        </p:nvSpPr>
        <p:spPr>
          <a:xfrm>
            <a:off x="4487545" y="2454910"/>
            <a:ext cx="3312160" cy="3920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rrowheads="1"/>
          </p:cNvSpPr>
          <p:nvPr/>
        </p:nvSpPr>
        <p:spPr bwMode="auto">
          <a:xfrm>
            <a:off x="4724587" y="2739129"/>
            <a:ext cx="2838450" cy="1170305"/>
          </a:xfrm>
          <a:prstGeom prst="rect">
            <a:avLst/>
          </a:prstGeom>
          <a:noFill/>
          <a:ln>
            <a:noFill/>
          </a:ln>
        </p:spPr>
        <p:txBody>
          <a:bodyPr wrap="square">
            <a:spAutoFit/>
          </a:bodyPr>
          <a:lstStyle/>
          <a:p>
            <a:pPr lvl="0">
              <a:lnSpc>
                <a:spcPct val="130000"/>
              </a:lnSpc>
            </a:pPr>
            <a:r>
              <a:rPr lang="zh-CN" altLang="en-US" dirty="0" smtClean="0">
                <a:solidFill>
                  <a:schemeClr val="bg1"/>
                </a:solidFill>
                <a:latin typeface="+mn-ea"/>
                <a:sym typeface="+mn-ea"/>
              </a:rPr>
              <a:t>二是非法集资也严重干扰了正常的经济、金融秩序，引发风险。</a:t>
            </a:r>
            <a:endParaRPr lang="zh-CN" altLang="en-US" dirty="0" smtClean="0">
              <a:solidFill>
                <a:schemeClr val="bg1"/>
              </a:solidFill>
              <a:latin typeface="+mn-ea"/>
              <a:ea typeface="微软雅黑" panose="020B0503020204020204" charset="-122"/>
              <a:sym typeface="+mn-ea"/>
            </a:endParaRPr>
          </a:p>
        </p:txBody>
      </p:sp>
      <p:sp>
        <p:nvSpPr>
          <p:cNvPr id="12" name="矩形 11"/>
          <p:cNvSpPr/>
          <p:nvPr/>
        </p:nvSpPr>
        <p:spPr>
          <a:xfrm>
            <a:off x="8544560" y="2454910"/>
            <a:ext cx="3312160" cy="3891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8781122" y="2739232"/>
            <a:ext cx="2838450" cy="1529715"/>
          </a:xfrm>
          <a:prstGeom prst="rect">
            <a:avLst/>
          </a:prstGeom>
          <a:noFill/>
          <a:ln>
            <a:noFill/>
          </a:ln>
        </p:spPr>
        <p:txBody>
          <a:bodyPr wrap="square">
            <a:spAutoFit/>
          </a:bodyPr>
          <a:lstStyle/>
          <a:p>
            <a:pPr lvl="0">
              <a:lnSpc>
                <a:spcPct val="130000"/>
              </a:lnSpc>
            </a:pPr>
            <a:r>
              <a:rPr lang="zh-CN" altLang="en-US" dirty="0" smtClean="0">
                <a:solidFill>
                  <a:schemeClr val="bg1"/>
                </a:solidFill>
                <a:latin typeface="+mn-ea"/>
                <a:sym typeface="+mn-ea"/>
              </a:rPr>
              <a:t>三是非法集资容易引发社会不稳定，引发大量社会治安问题，甚至造成局部地区社会治安动荡。</a:t>
            </a:r>
            <a:endParaRPr lang="zh-CN" altLang="en-US" dirty="0" smtClean="0">
              <a:solidFill>
                <a:schemeClr val="bg1"/>
              </a:solidFill>
              <a:latin typeface="+mn-ea"/>
              <a:ea typeface="微软雅黑" panose="020B0503020204020204" charset="-122"/>
              <a:sym typeface="+mn-ea"/>
            </a:endParaRPr>
          </a:p>
        </p:txBody>
      </p:sp>
      <p:sp>
        <p:nvSpPr>
          <p:cNvPr id="16" name="L 形 15"/>
          <p:cNvSpPr/>
          <p:nvPr/>
        </p:nvSpPr>
        <p:spPr>
          <a:xfrm rot="5400000">
            <a:off x="505460" y="1757680"/>
            <a:ext cx="822960" cy="1139825"/>
          </a:xfrm>
          <a:prstGeom prst="corner">
            <a:avLst>
              <a:gd name="adj1" fmla="val 6967"/>
              <a:gd name="adj2" fmla="val 6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L 形 16"/>
          <p:cNvSpPr/>
          <p:nvPr/>
        </p:nvSpPr>
        <p:spPr>
          <a:xfrm rot="10800000">
            <a:off x="2577465" y="1916430"/>
            <a:ext cx="1290320" cy="822960"/>
          </a:xfrm>
          <a:prstGeom prst="corner">
            <a:avLst>
              <a:gd name="adj1" fmla="val 6967"/>
              <a:gd name="adj2" fmla="val 6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p:nvSpPr>
        <p:spPr>
          <a:xfrm rot="5400000">
            <a:off x="4606925" y="1703705"/>
            <a:ext cx="822960" cy="1247775"/>
          </a:xfrm>
          <a:prstGeom prst="corner">
            <a:avLst>
              <a:gd name="adj1" fmla="val 6967"/>
              <a:gd name="adj2" fmla="val 6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L 形 18"/>
          <p:cNvSpPr/>
          <p:nvPr/>
        </p:nvSpPr>
        <p:spPr>
          <a:xfrm rot="10800000">
            <a:off x="6732905" y="1916430"/>
            <a:ext cx="1148715" cy="822960"/>
          </a:xfrm>
          <a:prstGeom prst="corner">
            <a:avLst>
              <a:gd name="adj1" fmla="val 6967"/>
              <a:gd name="adj2" fmla="val 6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L 形 19"/>
          <p:cNvSpPr/>
          <p:nvPr/>
        </p:nvSpPr>
        <p:spPr>
          <a:xfrm rot="5400000">
            <a:off x="8641080" y="1724660"/>
            <a:ext cx="822960" cy="1205865"/>
          </a:xfrm>
          <a:prstGeom prst="corner">
            <a:avLst>
              <a:gd name="adj1" fmla="val 6967"/>
              <a:gd name="adj2" fmla="val 6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L 形 20"/>
          <p:cNvSpPr/>
          <p:nvPr/>
        </p:nvSpPr>
        <p:spPr>
          <a:xfrm rot="10800000">
            <a:off x="10746105" y="1916430"/>
            <a:ext cx="1200150" cy="822960"/>
          </a:xfrm>
          <a:prstGeom prst="corner">
            <a:avLst>
              <a:gd name="adj1" fmla="val 6967"/>
              <a:gd name="adj2" fmla="val 6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微信截图_20170601092637"/>
          <p:cNvPicPr>
            <a:picLocks noChangeAspect="1"/>
          </p:cNvPicPr>
          <p:nvPr/>
        </p:nvPicPr>
        <p:blipFill>
          <a:blip r:embed="rId1"/>
          <a:stretch>
            <a:fillRect/>
          </a:stretch>
        </p:blipFill>
        <p:spPr>
          <a:xfrm>
            <a:off x="-25400" y="1270"/>
            <a:ext cx="12242800" cy="763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704850" y="471170"/>
            <a:ext cx="4053840" cy="386080"/>
          </a:xfrm>
        </p:spPr>
        <p:txBody>
          <a:bodyPr>
            <a:noAutofit/>
          </a:bodyPr>
          <a:lstStyle/>
          <a:p>
            <a:r>
              <a:rPr lang="zh-CN" altLang="en-US" sz="2400" b="1" dirty="0" smtClean="0">
                <a:sym typeface="+mn-ea"/>
              </a:rPr>
              <a:t>非法集资活动的常见手段</a:t>
            </a:r>
            <a:endParaRPr lang="zh-CN" altLang="en-US" sz="2400" b="1" dirty="0" smtClean="0">
              <a:sym typeface="+mn-ea"/>
            </a:endParaRPr>
          </a:p>
        </p:txBody>
      </p:sp>
      <p:pic>
        <p:nvPicPr>
          <p:cNvPr id="4" name="图片 3">
            <a:hlinkClick r:id="rId1"/>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338" y="326462"/>
            <a:ext cx="1828800" cy="243840"/>
          </a:xfrm>
          <a:prstGeom prst="rect">
            <a:avLst/>
          </a:prstGeom>
        </p:spPr>
      </p:pic>
      <p:sp>
        <p:nvSpPr>
          <p:cNvPr id="5" name="矩形 4"/>
          <p:cNvSpPr/>
          <p:nvPr/>
        </p:nvSpPr>
        <p:spPr>
          <a:xfrm>
            <a:off x="704850" y="857250"/>
            <a:ext cx="1934845" cy="227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n-ea"/>
                <a:sym typeface="+mn-ea"/>
              </a:rPr>
              <a:t>1.</a:t>
            </a:r>
            <a:r>
              <a:rPr lang="zh-CN" altLang="en-US" dirty="0" smtClean="0">
                <a:latin typeface="+mn-ea"/>
                <a:sym typeface="+mn-ea"/>
              </a:rPr>
              <a:t>承诺高额回报。</a:t>
            </a:r>
            <a:endParaRPr lang="zh-CN" altLang="en-US" dirty="0"/>
          </a:p>
        </p:txBody>
      </p:sp>
      <p:sp>
        <p:nvSpPr>
          <p:cNvPr id="6" name="矩形 5"/>
          <p:cNvSpPr/>
          <p:nvPr/>
        </p:nvSpPr>
        <p:spPr>
          <a:xfrm>
            <a:off x="704850" y="1788160"/>
            <a:ext cx="1934845" cy="273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n-ea"/>
                <a:sym typeface="+mn-ea"/>
              </a:rPr>
              <a:t>2.</a:t>
            </a:r>
            <a:r>
              <a:rPr lang="zh-CN" altLang="en-US" dirty="0" smtClean="0">
                <a:latin typeface="+mn-ea"/>
                <a:sym typeface="+mn-ea"/>
              </a:rPr>
              <a:t>编造虚假项目。</a:t>
            </a:r>
            <a:endParaRPr lang="zh-CN" altLang="en-US" dirty="0"/>
          </a:p>
        </p:txBody>
      </p:sp>
      <p:sp>
        <p:nvSpPr>
          <p:cNvPr id="7" name="矩形 6"/>
          <p:cNvSpPr/>
          <p:nvPr/>
        </p:nvSpPr>
        <p:spPr>
          <a:xfrm>
            <a:off x="704850" y="3696335"/>
            <a:ext cx="2175510" cy="43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n-ea"/>
                <a:sym typeface="+mn-ea"/>
              </a:rPr>
              <a:t>3.</a:t>
            </a:r>
            <a:r>
              <a:rPr lang="zh-CN" altLang="en-US" dirty="0" smtClean="0">
                <a:latin typeface="+mn-ea"/>
                <a:sym typeface="+mn-ea"/>
              </a:rPr>
              <a:t>以虚假宣传造势</a:t>
            </a:r>
            <a:endParaRPr lang="zh-CN" altLang="en-US" dirty="0"/>
          </a:p>
        </p:txBody>
      </p:sp>
      <p:sp>
        <p:nvSpPr>
          <p:cNvPr id="8" name="矩形 7"/>
          <p:cNvSpPr/>
          <p:nvPr/>
        </p:nvSpPr>
        <p:spPr>
          <a:xfrm>
            <a:off x="704850" y="1002030"/>
            <a:ext cx="8505825" cy="786130"/>
          </a:xfrm>
          <a:prstGeom prst="rect">
            <a:avLst/>
          </a:prstGeom>
        </p:spPr>
        <p:txBody>
          <a:bodyPr wrap="square" lIns="68570" tIns="34289" rIns="68570" bIns="34289">
            <a:spAutoFit/>
          </a:bodyPr>
          <a:lstStyle/>
          <a:p>
            <a:pPr defTabSz="685165">
              <a:lnSpc>
                <a:spcPct val="130000"/>
              </a:lnSpc>
            </a:pPr>
            <a:r>
              <a:rPr lang="zh-CN" altLang="en-US" sz="1200" dirty="0" smtClean="0">
                <a:latin typeface="+mn-ea"/>
                <a:sym typeface="+mn-ea"/>
              </a:rPr>
              <a:t>不法分子为吸引群众上当受骗，往往编造“天上掉馅饼”、“一夜成富翁”的神话，通过暴利引诱许诺投资者高额回报。为了骗取更多的人参与集资，非法集资者在集资初期，往往按时足额兑现承诺本息，待集资达到一定规模后，便秘密转移资金或携款潜逃，使集资参与者遭受经济损失。</a:t>
            </a:r>
            <a:endParaRPr lang="zh-CN" altLang="en-US" sz="1200" dirty="0" smtClean="0"/>
          </a:p>
        </p:txBody>
      </p:sp>
      <p:sp>
        <p:nvSpPr>
          <p:cNvPr id="9" name="矩形 8"/>
          <p:cNvSpPr/>
          <p:nvPr/>
        </p:nvSpPr>
        <p:spPr>
          <a:xfrm>
            <a:off x="704850" y="2061845"/>
            <a:ext cx="7842250" cy="1634490"/>
          </a:xfrm>
          <a:prstGeom prst="rect">
            <a:avLst/>
          </a:prstGeom>
        </p:spPr>
        <p:txBody>
          <a:bodyPr wrap="square" lIns="68570" tIns="34289" rIns="68570" bIns="34289">
            <a:spAutoFit/>
          </a:bodyPr>
          <a:lstStyle/>
          <a:p>
            <a:pPr>
              <a:lnSpc>
                <a:spcPct val="170000"/>
              </a:lnSpc>
            </a:pPr>
            <a:r>
              <a:rPr lang="zh-CN" altLang="en-US" sz="1200" dirty="0" smtClean="0">
                <a:latin typeface="+mn-ea"/>
                <a:sym typeface="+mn-ea"/>
              </a:rPr>
              <a:t>不法分子大多通过注册合法的公司或企业，打着响应国家产业政策、支持新农村建设、实践“经济学理论”等旗号，经营项目由传统的种植、养殖行业发展到高新技术开发、集资建房、投资入股、售后返租等内容，以订立合同为幌子，编造虚假项目，承诺高额固定收益，骗取社会公众投资。有的不法分子假借委托理财名义，故意混淆投资理财概念，利用电子黄金、投资基金、网络炒汇、电子商务等新名词迷惑社会公众，承诺稳定高额回报，欺骗社会公众投资。</a:t>
            </a:r>
            <a:endParaRPr lang="zh-CN" altLang="en-US" sz="1200" dirty="0" smtClean="0"/>
          </a:p>
        </p:txBody>
      </p:sp>
      <p:sp>
        <p:nvSpPr>
          <p:cNvPr id="10" name="矩形 9"/>
          <p:cNvSpPr/>
          <p:nvPr/>
        </p:nvSpPr>
        <p:spPr>
          <a:xfrm>
            <a:off x="704673" y="4128191"/>
            <a:ext cx="5701208" cy="1505585"/>
          </a:xfrm>
          <a:prstGeom prst="rect">
            <a:avLst/>
          </a:prstGeom>
        </p:spPr>
        <p:txBody>
          <a:bodyPr wrap="square" lIns="68570" tIns="34289" rIns="68570" bIns="34289">
            <a:spAutoFit/>
          </a:bodyPr>
          <a:lstStyle/>
          <a:p>
            <a:pPr defTabSz="685165">
              <a:lnSpc>
                <a:spcPct val="130000"/>
              </a:lnSpc>
            </a:pPr>
            <a:r>
              <a:rPr lang="zh-CN" altLang="en-US" sz="1200" dirty="0" smtClean="0">
                <a:latin typeface="+mn-ea"/>
                <a:sym typeface="+mn-ea"/>
              </a:rPr>
              <a:t>不法分子为了骗取社会公众信任，在宣传上往往一掷千金，采取聘请明星代言、在著名报刊上刊登专访文章、雇人广为散发宣传单、进行社会捐赠等方式，制造虚假声势，骗取社会公众投资。有的不法分子利用网络虚拟空间将网站设在异地或租用境外服务器设立网站。有的还通过网站、微博、论坛等网络平台和</a:t>
            </a:r>
            <a:r>
              <a:rPr lang="en-US" altLang="zh-CN" sz="1200" dirty="0" smtClean="0">
                <a:latin typeface="+mn-ea"/>
                <a:sym typeface="+mn-ea"/>
              </a:rPr>
              <a:t>QQ</a:t>
            </a:r>
            <a:r>
              <a:rPr lang="zh-CN" altLang="en-US" sz="1200" dirty="0" smtClean="0">
                <a:latin typeface="+mn-ea"/>
                <a:sym typeface="+mn-ea"/>
              </a:rPr>
              <a:t>、微信等即时通讯工具，传播虚假信息，骗取社会公众投资。一旦被查，便以下线不按规则操作等为名，迅速关闭网站，携款潜逃。</a:t>
            </a:r>
            <a:endParaRPr lang="zh-CN" altLang="en-US" sz="1200" dirty="0" smtClean="0"/>
          </a:p>
        </p:txBody>
      </p:sp>
      <p:sp>
        <p:nvSpPr>
          <p:cNvPr id="13" name="矩形 12"/>
          <p:cNvSpPr/>
          <p:nvPr/>
        </p:nvSpPr>
        <p:spPr>
          <a:xfrm>
            <a:off x="704850" y="5633720"/>
            <a:ext cx="252984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latin typeface="+mn-ea"/>
                <a:sym typeface="+mn-ea"/>
              </a:rPr>
              <a:t>4.</a:t>
            </a:r>
            <a:r>
              <a:rPr lang="zh-CN" altLang="en-US" dirty="0" smtClean="0">
                <a:latin typeface="+mn-ea"/>
                <a:sym typeface="+mn-ea"/>
              </a:rPr>
              <a:t>利用亲情友情诱骗。</a:t>
            </a:r>
            <a:endParaRPr lang="zh-CN" altLang="en-US" dirty="0"/>
          </a:p>
        </p:txBody>
      </p:sp>
      <p:sp>
        <p:nvSpPr>
          <p:cNvPr id="14" name="矩形 13"/>
          <p:cNvSpPr/>
          <p:nvPr/>
        </p:nvSpPr>
        <p:spPr>
          <a:xfrm>
            <a:off x="704850" y="5938520"/>
            <a:ext cx="8505825" cy="1007745"/>
          </a:xfrm>
          <a:prstGeom prst="rect">
            <a:avLst/>
          </a:prstGeom>
        </p:spPr>
        <p:txBody>
          <a:bodyPr wrap="square" lIns="68570" tIns="34289" rIns="68570" bIns="34289">
            <a:spAutoFit/>
          </a:bodyPr>
          <a:p>
            <a:pPr>
              <a:lnSpc>
                <a:spcPct val="170000"/>
              </a:lnSpc>
            </a:pPr>
            <a:r>
              <a:rPr lang="zh-CN" altLang="en-US" sz="1200" dirty="0" smtClean="0">
                <a:latin typeface="+mn-ea"/>
                <a:sym typeface="+mn-ea"/>
              </a:rPr>
              <a:t>不法分子往往利用亲戚、朋友、同乡等关系，用高额回报诱惑社会公众参与投资。有些参与传销人员，在传销组织的精神洗脑或人身强制下，为了完成或增加自己的业绩，不惜利用亲情、地缘关系拉拢亲友、同学或邻居加入，使参与人员迅速蔓延，集资规模不断扩大。</a:t>
            </a:r>
            <a:endParaRPr lang="zh-CN" altLang="en-US" sz="1200" dirty="0" smtClean="0"/>
          </a:p>
        </p:txBody>
      </p:sp>
      <p:pic>
        <p:nvPicPr>
          <p:cNvPr id="2" name="图片 1" descr="微信截图_20170601092637"/>
          <p:cNvPicPr>
            <a:picLocks noChangeAspect="1"/>
          </p:cNvPicPr>
          <p:nvPr/>
        </p:nvPicPr>
        <p:blipFill>
          <a:blip r:embed="rId3"/>
          <a:stretch>
            <a:fillRect/>
          </a:stretch>
        </p:blipFill>
        <p:spPr>
          <a:xfrm>
            <a:off x="-25400" y="-8890"/>
            <a:ext cx="12242800" cy="480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近几年非法集资活动的新的典型手法</a:t>
            </a:r>
            <a:endParaRPr lang="zh-CN" altLang="en-US" dirty="0"/>
          </a:p>
        </p:txBody>
      </p:sp>
      <p:sp>
        <p:nvSpPr>
          <p:cNvPr id="3" name="内容占位符 2"/>
          <p:cNvSpPr>
            <a:spLocks noGrp="1"/>
          </p:cNvSpPr>
          <p:nvPr>
            <p:ph idx="1"/>
          </p:nvPr>
        </p:nvSpPr>
        <p:spPr/>
        <p:txBody>
          <a:bodyPr>
            <a:noAutofit/>
          </a:bodyPr>
          <a:lstStyle/>
          <a:p>
            <a:r>
              <a:rPr lang="zh-CN" altLang="en-US" sz="2400" dirty="0" smtClean="0">
                <a:latin typeface="+mn-ea"/>
              </a:rPr>
              <a:t>近年来非法集资的手法花样翻新，公安机关在工作中主要发现有以下六个典型手法：</a:t>
            </a:r>
            <a:endParaRPr lang="zh-CN" altLang="en-US" sz="2400" dirty="0" smtClean="0">
              <a:latin typeface="+mn-ea"/>
            </a:endParaRPr>
          </a:p>
          <a:p>
            <a:r>
              <a:rPr lang="zh-CN" altLang="en-US" sz="2400" dirty="0" smtClean="0">
                <a:latin typeface="+mn-ea"/>
              </a:rPr>
              <a:t>　　第一种类型是假冒民营银行的名义，借国家支持民间资本发起设立金融机构的政策，谎称已经获得或者正在申办民营银行的牌照，虚构民营银行的名义发售原始股或吸收存款。</a:t>
            </a:r>
            <a:endParaRPr lang="zh-CN" altLang="en-US" sz="2400" dirty="0" smtClean="0">
              <a:latin typeface="+mn-ea"/>
            </a:endParaRPr>
          </a:p>
          <a:p>
            <a:r>
              <a:rPr lang="zh-CN" altLang="en-US" sz="2400" dirty="0" smtClean="0">
                <a:latin typeface="+mn-ea"/>
              </a:rPr>
              <a:t>　　第二种类型是非融资性担保企业以开展担保业务为名非法集资。主要有两种形式：一是发售虚假的理财产品；二是虚构借款方，以提供借款担保名义非法吸收资金。</a:t>
            </a:r>
            <a:endParaRPr lang="zh-CN" altLang="en-US" sz="2400" dirty="0" smtClean="0">
              <a:latin typeface="+mn-ea"/>
            </a:endParaRPr>
          </a:p>
          <a:p>
            <a:r>
              <a:rPr lang="zh-CN" altLang="en-US" sz="2400" dirty="0" smtClean="0">
                <a:latin typeface="+mn-ea"/>
              </a:rPr>
              <a:t>　　第三种类型是打着境外投资、高新科技开发旗号，假冒或者虚构国际知名公司设立网站，并在网上发布销售境外基金、原始股、境外上市、开发高新技术等信息，虚构股权上市增值前景或者许诺高额预期回报，诱骗群众向指定的个人账户汇入资金，然后关闭网站，携款逃匿。</a:t>
            </a:r>
            <a:endParaRPr lang="zh-CN" altLang="en-US" sz="2400" dirty="0" smtClean="0">
              <a:latin typeface="+mn-ea"/>
            </a:endParaRPr>
          </a:p>
          <a:p>
            <a:pPr marL="0" indent="0">
              <a:buNone/>
            </a:pPr>
            <a:endParaRPr lang="zh-CN" altLang="en-US" sz="2400" dirty="0" smtClean="0">
              <a:latin typeface="+mn-ea"/>
            </a:endParaRPr>
          </a:p>
        </p:txBody>
      </p:sp>
      <p:pic>
        <p:nvPicPr>
          <p:cNvPr id="4" name="图片 3" descr="微信截图_20170601092637"/>
          <p:cNvPicPr>
            <a:picLocks noChangeAspect="1"/>
          </p:cNvPicPr>
          <p:nvPr/>
        </p:nvPicPr>
        <p:blipFill>
          <a:blip r:embed="rId1"/>
          <a:stretch>
            <a:fillRect/>
          </a:stretch>
        </p:blipFill>
        <p:spPr>
          <a:xfrm>
            <a:off x="-42545" y="-21590"/>
            <a:ext cx="12242800" cy="9290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smtClean="0">
                <a:sym typeface="+mn-ea"/>
              </a:rPr>
              <a:t>近几年非法集资活动的新的典型手法</a:t>
            </a:r>
            <a:endParaRPr lang="zh-CN" altLang="en-US"/>
          </a:p>
        </p:txBody>
      </p:sp>
      <p:sp>
        <p:nvSpPr>
          <p:cNvPr id="3" name="内容占位符 2"/>
          <p:cNvSpPr>
            <a:spLocks noGrp="1"/>
          </p:cNvSpPr>
          <p:nvPr>
            <p:ph idx="1"/>
          </p:nvPr>
        </p:nvSpPr>
        <p:spPr/>
        <p:txBody>
          <a:bodyPr/>
          <a:p>
            <a:r>
              <a:rPr lang="zh-CN" altLang="en-US" dirty="0" smtClean="0">
                <a:latin typeface="+mn-ea"/>
                <a:sym typeface="+mn-ea"/>
              </a:rPr>
              <a:t>　第四种类型是以“养老”的旗号非法集资，主要有两个突出的形式：一是以投资养老公寓、异地联合安养为名，以高额回报、提供养老服务为诱饵，引诱老年群众“加盟投资”；二是通过举办所谓的养生讲座、免费体检、免费旅游、发放小礼品方式，引诱老年人群众投入资金。</a:t>
            </a:r>
            <a:endParaRPr lang="zh-CN" altLang="en-US" dirty="0" smtClean="0">
              <a:latin typeface="+mn-ea"/>
            </a:endParaRPr>
          </a:p>
          <a:p>
            <a:r>
              <a:rPr lang="zh-CN" altLang="en-US" dirty="0" smtClean="0">
                <a:latin typeface="+mn-ea"/>
                <a:sym typeface="+mn-ea"/>
              </a:rPr>
              <a:t>　　第五种类型是以高价回购收藏品为名非法集资，以毫无价值或价格低廉的纪念币、纪念钞、邮票等所谓的收藏品为工具，声称有巨大升值空间，承诺在约定时间后高价回购，引诱群众购买，然后携款潜逃。</a:t>
            </a:r>
            <a:endParaRPr lang="zh-CN" altLang="en-US" dirty="0" smtClean="0">
              <a:latin typeface="+mn-ea"/>
            </a:endParaRPr>
          </a:p>
          <a:p>
            <a:r>
              <a:rPr lang="zh-CN" altLang="en-US" dirty="0" smtClean="0">
                <a:latin typeface="+mn-ea"/>
                <a:sym typeface="+mn-ea"/>
              </a:rPr>
              <a:t>　　第六种类型是假借</a:t>
            </a:r>
            <a:r>
              <a:rPr lang="en-US" altLang="zh-CN" dirty="0" smtClean="0">
                <a:latin typeface="+mn-ea"/>
                <a:sym typeface="+mn-ea"/>
              </a:rPr>
              <a:t>P2P</a:t>
            </a:r>
            <a:r>
              <a:rPr lang="zh-CN" altLang="en-US" dirty="0" smtClean="0">
                <a:latin typeface="+mn-ea"/>
                <a:sym typeface="+mn-ea"/>
              </a:rPr>
              <a:t>名义非法集资，即套用互联网金融创新概念，设立所谓</a:t>
            </a:r>
            <a:r>
              <a:rPr lang="en-US" altLang="zh-CN" dirty="0" smtClean="0">
                <a:latin typeface="+mn-ea"/>
                <a:sym typeface="+mn-ea"/>
              </a:rPr>
              <a:t>P2P</a:t>
            </a:r>
            <a:r>
              <a:rPr lang="zh-CN" altLang="en-US" dirty="0" smtClean="0">
                <a:latin typeface="+mn-ea"/>
                <a:sym typeface="+mn-ea"/>
              </a:rPr>
              <a:t>网络借贷平台，以高利为诱饵，采取虚构借款人及资金用途、发布虚假招标信息等手段吸收公众资金后，突然关闭网站或携款潜逃。</a:t>
            </a:r>
            <a:endParaRPr lang="zh-CN" altLang="en-US" dirty="0" smtClean="0">
              <a:latin typeface="+mn-ea"/>
            </a:endParaRPr>
          </a:p>
          <a:p>
            <a:endParaRPr lang="zh-CN" altLang="en-US"/>
          </a:p>
        </p:txBody>
      </p:sp>
      <p:pic>
        <p:nvPicPr>
          <p:cNvPr id="4" name="图片 3" descr="微信截图_20170601092637"/>
          <p:cNvPicPr>
            <a:picLocks noChangeAspect="1"/>
          </p:cNvPicPr>
          <p:nvPr/>
        </p:nvPicPr>
        <p:blipFill>
          <a:blip r:embed="rId1"/>
          <a:stretch>
            <a:fillRect/>
          </a:stretch>
        </p:blipFill>
        <p:spPr>
          <a:xfrm>
            <a:off x="-42545" y="-21590"/>
            <a:ext cx="12242800" cy="9290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214071" y="2313443"/>
            <a:ext cx="1909573" cy="19095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3513894" y="1613267"/>
            <a:ext cx="3309926" cy="3309926"/>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789468" y="1446179"/>
            <a:ext cx="1034352" cy="1034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13807" y="2998881"/>
            <a:ext cx="724046" cy="7240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565612" y="3956472"/>
            <a:ext cx="966721" cy="9667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38850" y="1955398"/>
            <a:ext cx="829471" cy="8294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91"/>
          <p:cNvSpPr>
            <a:spLocks noEditPoints="1"/>
          </p:cNvSpPr>
          <p:nvPr/>
        </p:nvSpPr>
        <p:spPr bwMode="auto">
          <a:xfrm>
            <a:off x="5927470" y="1645093"/>
            <a:ext cx="681111" cy="554660"/>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nvGrpSpPr>
          <p:cNvPr id="9" name="组 2"/>
          <p:cNvGrpSpPr/>
          <p:nvPr/>
        </p:nvGrpSpPr>
        <p:grpSpPr>
          <a:xfrm>
            <a:off x="6560591" y="3147093"/>
            <a:ext cx="438274" cy="438274"/>
            <a:chOff x="5845175" y="4384675"/>
            <a:chExt cx="758825" cy="758825"/>
          </a:xfrm>
          <a:solidFill>
            <a:schemeClr val="bg1"/>
          </a:solidFill>
        </p:grpSpPr>
        <p:sp>
          <p:nvSpPr>
            <p:cNvPr id="10" name="Freeform 227"/>
            <p:cNvSpPr>
              <a:spLocks noEditPoints="1"/>
            </p:cNvSpPr>
            <p:nvPr/>
          </p:nvSpPr>
          <p:spPr bwMode="auto">
            <a:xfrm>
              <a:off x="5845175" y="4384675"/>
              <a:ext cx="758825" cy="758825"/>
            </a:xfrm>
            <a:custGeom>
              <a:avLst/>
              <a:gdLst/>
              <a:ahLst/>
              <a:cxnLst>
                <a:cxn ang="0">
                  <a:pos x="216" y="476"/>
                </a:cxn>
                <a:cxn ang="0">
                  <a:pos x="148" y="460"/>
                </a:cxn>
                <a:cxn ang="0">
                  <a:pos x="88" y="424"/>
                </a:cxn>
                <a:cxn ang="0">
                  <a:pos x="54" y="390"/>
                </a:cxn>
                <a:cxn ang="0">
                  <a:pos x="18" y="330"/>
                </a:cxn>
                <a:cxn ang="0">
                  <a:pos x="2" y="262"/>
                </a:cxn>
                <a:cxn ang="0">
                  <a:pos x="2" y="216"/>
                </a:cxn>
                <a:cxn ang="0">
                  <a:pos x="18" y="148"/>
                </a:cxn>
                <a:cxn ang="0">
                  <a:pos x="54" y="88"/>
                </a:cxn>
                <a:cxn ang="0">
                  <a:pos x="88" y="54"/>
                </a:cxn>
                <a:cxn ang="0">
                  <a:pos x="148" y="18"/>
                </a:cxn>
                <a:cxn ang="0">
                  <a:pos x="216" y="2"/>
                </a:cxn>
                <a:cxn ang="0">
                  <a:pos x="264" y="2"/>
                </a:cxn>
                <a:cxn ang="0">
                  <a:pos x="330" y="18"/>
                </a:cxn>
                <a:cxn ang="0">
                  <a:pos x="390" y="54"/>
                </a:cxn>
                <a:cxn ang="0">
                  <a:pos x="424" y="88"/>
                </a:cxn>
                <a:cxn ang="0">
                  <a:pos x="460" y="148"/>
                </a:cxn>
                <a:cxn ang="0">
                  <a:pos x="476" y="216"/>
                </a:cxn>
                <a:cxn ang="0">
                  <a:pos x="476" y="262"/>
                </a:cxn>
                <a:cxn ang="0">
                  <a:pos x="460" y="330"/>
                </a:cxn>
                <a:cxn ang="0">
                  <a:pos x="424" y="390"/>
                </a:cxn>
                <a:cxn ang="0">
                  <a:pos x="390" y="424"/>
                </a:cxn>
                <a:cxn ang="0">
                  <a:pos x="330" y="460"/>
                </a:cxn>
                <a:cxn ang="0">
                  <a:pos x="264" y="476"/>
                </a:cxn>
                <a:cxn ang="0">
                  <a:pos x="240" y="56"/>
                </a:cxn>
                <a:cxn ang="0">
                  <a:pos x="202" y="60"/>
                </a:cxn>
                <a:cxn ang="0">
                  <a:pos x="152" y="78"/>
                </a:cxn>
                <a:cxn ang="0">
                  <a:pos x="110" y="110"/>
                </a:cxn>
                <a:cxn ang="0">
                  <a:pos x="78" y="152"/>
                </a:cxn>
                <a:cxn ang="0">
                  <a:pos x="60" y="202"/>
                </a:cxn>
                <a:cxn ang="0">
                  <a:pos x="56" y="240"/>
                </a:cxn>
                <a:cxn ang="0">
                  <a:pos x="64" y="294"/>
                </a:cxn>
                <a:cxn ang="0">
                  <a:pos x="88" y="342"/>
                </a:cxn>
                <a:cxn ang="0">
                  <a:pos x="122" y="380"/>
                </a:cxn>
                <a:cxn ang="0">
                  <a:pos x="168" y="408"/>
                </a:cxn>
                <a:cxn ang="0">
                  <a:pos x="220" y="422"/>
                </a:cxn>
                <a:cxn ang="0">
                  <a:pos x="258" y="422"/>
                </a:cxn>
                <a:cxn ang="0">
                  <a:pos x="310" y="408"/>
                </a:cxn>
                <a:cxn ang="0">
                  <a:pos x="356" y="380"/>
                </a:cxn>
                <a:cxn ang="0">
                  <a:pos x="392" y="342"/>
                </a:cxn>
                <a:cxn ang="0">
                  <a:pos x="414" y="294"/>
                </a:cxn>
                <a:cxn ang="0">
                  <a:pos x="424" y="240"/>
                </a:cxn>
                <a:cxn ang="0">
                  <a:pos x="420" y="202"/>
                </a:cxn>
                <a:cxn ang="0">
                  <a:pos x="402" y="152"/>
                </a:cxn>
                <a:cxn ang="0">
                  <a:pos x="370" y="110"/>
                </a:cxn>
                <a:cxn ang="0">
                  <a:pos x="328" y="78"/>
                </a:cxn>
                <a:cxn ang="0">
                  <a:pos x="276" y="60"/>
                </a:cxn>
                <a:cxn ang="0">
                  <a:pos x="240" y="56"/>
                </a:cxn>
              </a:cxnLst>
              <a:rect l="0" t="0" r="r" b="b"/>
              <a:pathLst>
                <a:path w="478" h="478">
                  <a:moveTo>
                    <a:pt x="240" y="478"/>
                  </a:moveTo>
                  <a:lnTo>
                    <a:pt x="240" y="478"/>
                  </a:lnTo>
                  <a:lnTo>
                    <a:pt x="216" y="476"/>
                  </a:lnTo>
                  <a:lnTo>
                    <a:pt x="192" y="474"/>
                  </a:lnTo>
                  <a:lnTo>
                    <a:pt x="170" y="468"/>
                  </a:lnTo>
                  <a:lnTo>
                    <a:pt x="148" y="460"/>
                  </a:lnTo>
                  <a:lnTo>
                    <a:pt x="128" y="450"/>
                  </a:lnTo>
                  <a:lnTo>
                    <a:pt x="108" y="438"/>
                  </a:lnTo>
                  <a:lnTo>
                    <a:pt x="88" y="424"/>
                  </a:lnTo>
                  <a:lnTo>
                    <a:pt x="70" y="408"/>
                  </a:lnTo>
                  <a:lnTo>
                    <a:pt x="70" y="408"/>
                  </a:lnTo>
                  <a:lnTo>
                    <a:pt x="54" y="390"/>
                  </a:lnTo>
                  <a:lnTo>
                    <a:pt x="40" y="372"/>
                  </a:lnTo>
                  <a:lnTo>
                    <a:pt x="28" y="352"/>
                  </a:lnTo>
                  <a:lnTo>
                    <a:pt x="18" y="330"/>
                  </a:lnTo>
                  <a:lnTo>
                    <a:pt x="12" y="308"/>
                  </a:lnTo>
                  <a:lnTo>
                    <a:pt x="6" y="286"/>
                  </a:lnTo>
                  <a:lnTo>
                    <a:pt x="2" y="262"/>
                  </a:lnTo>
                  <a:lnTo>
                    <a:pt x="0" y="240"/>
                  </a:lnTo>
                  <a:lnTo>
                    <a:pt x="0" y="240"/>
                  </a:lnTo>
                  <a:lnTo>
                    <a:pt x="2" y="216"/>
                  </a:lnTo>
                  <a:lnTo>
                    <a:pt x="6" y="192"/>
                  </a:lnTo>
                  <a:lnTo>
                    <a:pt x="12" y="170"/>
                  </a:lnTo>
                  <a:lnTo>
                    <a:pt x="18" y="148"/>
                  </a:lnTo>
                  <a:lnTo>
                    <a:pt x="28" y="126"/>
                  </a:lnTo>
                  <a:lnTo>
                    <a:pt x="40" y="106"/>
                  </a:lnTo>
                  <a:lnTo>
                    <a:pt x="54" y="88"/>
                  </a:lnTo>
                  <a:lnTo>
                    <a:pt x="70" y="70"/>
                  </a:lnTo>
                  <a:lnTo>
                    <a:pt x="70" y="70"/>
                  </a:lnTo>
                  <a:lnTo>
                    <a:pt x="88" y="54"/>
                  </a:lnTo>
                  <a:lnTo>
                    <a:pt x="108" y="40"/>
                  </a:lnTo>
                  <a:lnTo>
                    <a:pt x="128" y="28"/>
                  </a:lnTo>
                  <a:lnTo>
                    <a:pt x="148" y="18"/>
                  </a:lnTo>
                  <a:lnTo>
                    <a:pt x="170" y="10"/>
                  </a:lnTo>
                  <a:lnTo>
                    <a:pt x="192" y="6"/>
                  </a:lnTo>
                  <a:lnTo>
                    <a:pt x="216" y="2"/>
                  </a:lnTo>
                  <a:lnTo>
                    <a:pt x="240" y="0"/>
                  </a:lnTo>
                  <a:lnTo>
                    <a:pt x="240" y="0"/>
                  </a:lnTo>
                  <a:lnTo>
                    <a:pt x="264" y="2"/>
                  </a:lnTo>
                  <a:lnTo>
                    <a:pt x="286" y="6"/>
                  </a:lnTo>
                  <a:lnTo>
                    <a:pt x="310" y="10"/>
                  </a:lnTo>
                  <a:lnTo>
                    <a:pt x="330" y="18"/>
                  </a:lnTo>
                  <a:lnTo>
                    <a:pt x="352" y="28"/>
                  </a:lnTo>
                  <a:lnTo>
                    <a:pt x="372" y="40"/>
                  </a:lnTo>
                  <a:lnTo>
                    <a:pt x="390" y="54"/>
                  </a:lnTo>
                  <a:lnTo>
                    <a:pt x="408" y="70"/>
                  </a:lnTo>
                  <a:lnTo>
                    <a:pt x="408" y="70"/>
                  </a:lnTo>
                  <a:lnTo>
                    <a:pt x="424" y="88"/>
                  </a:lnTo>
                  <a:lnTo>
                    <a:pt x="438" y="106"/>
                  </a:lnTo>
                  <a:lnTo>
                    <a:pt x="450" y="126"/>
                  </a:lnTo>
                  <a:lnTo>
                    <a:pt x="460" y="148"/>
                  </a:lnTo>
                  <a:lnTo>
                    <a:pt x="468" y="170"/>
                  </a:lnTo>
                  <a:lnTo>
                    <a:pt x="474" y="192"/>
                  </a:lnTo>
                  <a:lnTo>
                    <a:pt x="476" y="216"/>
                  </a:lnTo>
                  <a:lnTo>
                    <a:pt x="478" y="240"/>
                  </a:lnTo>
                  <a:lnTo>
                    <a:pt x="478" y="240"/>
                  </a:lnTo>
                  <a:lnTo>
                    <a:pt x="476" y="262"/>
                  </a:lnTo>
                  <a:lnTo>
                    <a:pt x="474" y="286"/>
                  </a:lnTo>
                  <a:lnTo>
                    <a:pt x="468" y="308"/>
                  </a:lnTo>
                  <a:lnTo>
                    <a:pt x="460" y="330"/>
                  </a:lnTo>
                  <a:lnTo>
                    <a:pt x="450" y="352"/>
                  </a:lnTo>
                  <a:lnTo>
                    <a:pt x="438" y="372"/>
                  </a:lnTo>
                  <a:lnTo>
                    <a:pt x="424" y="390"/>
                  </a:lnTo>
                  <a:lnTo>
                    <a:pt x="408" y="408"/>
                  </a:lnTo>
                  <a:lnTo>
                    <a:pt x="408" y="408"/>
                  </a:lnTo>
                  <a:lnTo>
                    <a:pt x="390" y="424"/>
                  </a:lnTo>
                  <a:lnTo>
                    <a:pt x="372" y="438"/>
                  </a:lnTo>
                  <a:lnTo>
                    <a:pt x="352" y="450"/>
                  </a:lnTo>
                  <a:lnTo>
                    <a:pt x="330" y="460"/>
                  </a:lnTo>
                  <a:lnTo>
                    <a:pt x="310" y="468"/>
                  </a:lnTo>
                  <a:lnTo>
                    <a:pt x="286" y="474"/>
                  </a:lnTo>
                  <a:lnTo>
                    <a:pt x="264" y="476"/>
                  </a:lnTo>
                  <a:lnTo>
                    <a:pt x="240" y="478"/>
                  </a:lnTo>
                  <a:lnTo>
                    <a:pt x="240" y="478"/>
                  </a:lnTo>
                  <a:close/>
                  <a:moveTo>
                    <a:pt x="240" y="56"/>
                  </a:moveTo>
                  <a:lnTo>
                    <a:pt x="240" y="56"/>
                  </a:lnTo>
                  <a:lnTo>
                    <a:pt x="220" y="56"/>
                  </a:lnTo>
                  <a:lnTo>
                    <a:pt x="202" y="60"/>
                  </a:lnTo>
                  <a:lnTo>
                    <a:pt x="184" y="64"/>
                  </a:lnTo>
                  <a:lnTo>
                    <a:pt x="168" y="70"/>
                  </a:lnTo>
                  <a:lnTo>
                    <a:pt x="152" y="78"/>
                  </a:lnTo>
                  <a:lnTo>
                    <a:pt x="136" y="86"/>
                  </a:lnTo>
                  <a:lnTo>
                    <a:pt x="122" y="98"/>
                  </a:lnTo>
                  <a:lnTo>
                    <a:pt x="110" y="110"/>
                  </a:lnTo>
                  <a:lnTo>
                    <a:pt x="98" y="122"/>
                  </a:lnTo>
                  <a:lnTo>
                    <a:pt x="88" y="136"/>
                  </a:lnTo>
                  <a:lnTo>
                    <a:pt x="78" y="152"/>
                  </a:lnTo>
                  <a:lnTo>
                    <a:pt x="70" y="168"/>
                  </a:lnTo>
                  <a:lnTo>
                    <a:pt x="64" y="184"/>
                  </a:lnTo>
                  <a:lnTo>
                    <a:pt x="60" y="202"/>
                  </a:lnTo>
                  <a:lnTo>
                    <a:pt x="56" y="220"/>
                  </a:lnTo>
                  <a:lnTo>
                    <a:pt x="56" y="240"/>
                  </a:lnTo>
                  <a:lnTo>
                    <a:pt x="56" y="240"/>
                  </a:lnTo>
                  <a:lnTo>
                    <a:pt x="56" y="258"/>
                  </a:lnTo>
                  <a:lnTo>
                    <a:pt x="60" y="276"/>
                  </a:lnTo>
                  <a:lnTo>
                    <a:pt x="64" y="294"/>
                  </a:lnTo>
                  <a:lnTo>
                    <a:pt x="70" y="310"/>
                  </a:lnTo>
                  <a:lnTo>
                    <a:pt x="78" y="326"/>
                  </a:lnTo>
                  <a:lnTo>
                    <a:pt x="88" y="342"/>
                  </a:lnTo>
                  <a:lnTo>
                    <a:pt x="98" y="356"/>
                  </a:lnTo>
                  <a:lnTo>
                    <a:pt x="110" y="368"/>
                  </a:lnTo>
                  <a:lnTo>
                    <a:pt x="122" y="380"/>
                  </a:lnTo>
                  <a:lnTo>
                    <a:pt x="136" y="392"/>
                  </a:lnTo>
                  <a:lnTo>
                    <a:pt x="152" y="400"/>
                  </a:lnTo>
                  <a:lnTo>
                    <a:pt x="168" y="408"/>
                  </a:lnTo>
                  <a:lnTo>
                    <a:pt x="184" y="414"/>
                  </a:lnTo>
                  <a:lnTo>
                    <a:pt x="202" y="420"/>
                  </a:lnTo>
                  <a:lnTo>
                    <a:pt x="220" y="422"/>
                  </a:lnTo>
                  <a:lnTo>
                    <a:pt x="240" y="422"/>
                  </a:lnTo>
                  <a:lnTo>
                    <a:pt x="240" y="422"/>
                  </a:lnTo>
                  <a:lnTo>
                    <a:pt x="258" y="422"/>
                  </a:lnTo>
                  <a:lnTo>
                    <a:pt x="276" y="420"/>
                  </a:lnTo>
                  <a:lnTo>
                    <a:pt x="294" y="414"/>
                  </a:lnTo>
                  <a:lnTo>
                    <a:pt x="310" y="408"/>
                  </a:lnTo>
                  <a:lnTo>
                    <a:pt x="328" y="400"/>
                  </a:lnTo>
                  <a:lnTo>
                    <a:pt x="342" y="392"/>
                  </a:lnTo>
                  <a:lnTo>
                    <a:pt x="356" y="380"/>
                  </a:lnTo>
                  <a:lnTo>
                    <a:pt x="370" y="368"/>
                  </a:lnTo>
                  <a:lnTo>
                    <a:pt x="382" y="356"/>
                  </a:lnTo>
                  <a:lnTo>
                    <a:pt x="392" y="342"/>
                  </a:lnTo>
                  <a:lnTo>
                    <a:pt x="402" y="326"/>
                  </a:lnTo>
                  <a:lnTo>
                    <a:pt x="408" y="310"/>
                  </a:lnTo>
                  <a:lnTo>
                    <a:pt x="414" y="294"/>
                  </a:lnTo>
                  <a:lnTo>
                    <a:pt x="420" y="276"/>
                  </a:lnTo>
                  <a:lnTo>
                    <a:pt x="422" y="258"/>
                  </a:lnTo>
                  <a:lnTo>
                    <a:pt x="424" y="240"/>
                  </a:lnTo>
                  <a:lnTo>
                    <a:pt x="424" y="240"/>
                  </a:lnTo>
                  <a:lnTo>
                    <a:pt x="422" y="220"/>
                  </a:lnTo>
                  <a:lnTo>
                    <a:pt x="420" y="202"/>
                  </a:lnTo>
                  <a:lnTo>
                    <a:pt x="414" y="184"/>
                  </a:lnTo>
                  <a:lnTo>
                    <a:pt x="408" y="168"/>
                  </a:lnTo>
                  <a:lnTo>
                    <a:pt x="402" y="152"/>
                  </a:lnTo>
                  <a:lnTo>
                    <a:pt x="392" y="136"/>
                  </a:lnTo>
                  <a:lnTo>
                    <a:pt x="382" y="122"/>
                  </a:lnTo>
                  <a:lnTo>
                    <a:pt x="370" y="110"/>
                  </a:lnTo>
                  <a:lnTo>
                    <a:pt x="356" y="98"/>
                  </a:lnTo>
                  <a:lnTo>
                    <a:pt x="342" y="86"/>
                  </a:lnTo>
                  <a:lnTo>
                    <a:pt x="328" y="78"/>
                  </a:lnTo>
                  <a:lnTo>
                    <a:pt x="310" y="70"/>
                  </a:lnTo>
                  <a:lnTo>
                    <a:pt x="294" y="64"/>
                  </a:lnTo>
                  <a:lnTo>
                    <a:pt x="276" y="60"/>
                  </a:lnTo>
                  <a:lnTo>
                    <a:pt x="258" y="56"/>
                  </a:lnTo>
                  <a:lnTo>
                    <a:pt x="240" y="56"/>
                  </a:lnTo>
                  <a:lnTo>
                    <a:pt x="240" y="5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228"/>
            <p:cNvSpPr>
              <a:spLocks noEditPoints="1"/>
            </p:cNvSpPr>
            <p:nvPr/>
          </p:nvSpPr>
          <p:spPr bwMode="auto">
            <a:xfrm>
              <a:off x="6051550" y="4505325"/>
              <a:ext cx="339725" cy="517525"/>
            </a:xfrm>
            <a:custGeom>
              <a:avLst/>
              <a:gdLst/>
              <a:ahLst/>
              <a:cxnLst>
                <a:cxn ang="0">
                  <a:pos x="82" y="34"/>
                </a:cxn>
                <a:cxn ang="0">
                  <a:pos x="74" y="36"/>
                </a:cxn>
                <a:cxn ang="0">
                  <a:pos x="50" y="44"/>
                </a:cxn>
                <a:cxn ang="0">
                  <a:pos x="24" y="62"/>
                </a:cxn>
                <a:cxn ang="0">
                  <a:pos x="10" y="82"/>
                </a:cxn>
                <a:cxn ang="0">
                  <a:pos x="4" y="100"/>
                </a:cxn>
                <a:cxn ang="0">
                  <a:pos x="4" y="110"/>
                </a:cxn>
                <a:cxn ang="0">
                  <a:pos x="10" y="142"/>
                </a:cxn>
                <a:cxn ang="0">
                  <a:pos x="30" y="164"/>
                </a:cxn>
                <a:cxn ang="0">
                  <a:pos x="56" y="176"/>
                </a:cxn>
                <a:cxn ang="0">
                  <a:pos x="82" y="182"/>
                </a:cxn>
                <a:cxn ang="0">
                  <a:pos x="82" y="240"/>
                </a:cxn>
                <a:cxn ang="0">
                  <a:pos x="68" y="232"/>
                </a:cxn>
                <a:cxn ang="0">
                  <a:pos x="58" y="222"/>
                </a:cxn>
                <a:cxn ang="0">
                  <a:pos x="50" y="200"/>
                </a:cxn>
                <a:cxn ang="0">
                  <a:pos x="0" y="200"/>
                </a:cxn>
                <a:cxn ang="0">
                  <a:pos x="10" y="238"/>
                </a:cxn>
                <a:cxn ang="0">
                  <a:pos x="32" y="264"/>
                </a:cxn>
                <a:cxn ang="0">
                  <a:pos x="58" y="282"/>
                </a:cxn>
                <a:cxn ang="0">
                  <a:pos x="82" y="290"/>
                </a:cxn>
                <a:cxn ang="0">
                  <a:pos x="130" y="326"/>
                </a:cxn>
                <a:cxn ang="0">
                  <a:pos x="130" y="290"/>
                </a:cxn>
                <a:cxn ang="0">
                  <a:pos x="160" y="282"/>
                </a:cxn>
                <a:cxn ang="0">
                  <a:pos x="186" y="266"/>
                </a:cxn>
                <a:cxn ang="0">
                  <a:pos x="206" y="240"/>
                </a:cxn>
                <a:cxn ang="0">
                  <a:pos x="214" y="208"/>
                </a:cxn>
                <a:cxn ang="0">
                  <a:pos x="212" y="190"/>
                </a:cxn>
                <a:cxn ang="0">
                  <a:pos x="198" y="164"/>
                </a:cxn>
                <a:cxn ang="0">
                  <a:pos x="174" y="148"/>
                </a:cxn>
                <a:cxn ang="0">
                  <a:pos x="144" y="140"/>
                </a:cxn>
                <a:cxn ang="0">
                  <a:pos x="130" y="84"/>
                </a:cxn>
                <a:cxn ang="0">
                  <a:pos x="136" y="86"/>
                </a:cxn>
                <a:cxn ang="0">
                  <a:pos x="150" y="94"/>
                </a:cxn>
                <a:cxn ang="0">
                  <a:pos x="158" y="116"/>
                </a:cxn>
                <a:cxn ang="0">
                  <a:pos x="210" y="116"/>
                </a:cxn>
                <a:cxn ang="0">
                  <a:pos x="202" y="82"/>
                </a:cxn>
                <a:cxn ang="0">
                  <a:pos x="182" y="56"/>
                </a:cxn>
                <a:cxn ang="0">
                  <a:pos x="156" y="40"/>
                </a:cxn>
                <a:cxn ang="0">
                  <a:pos x="130" y="34"/>
                </a:cxn>
                <a:cxn ang="0">
                  <a:pos x="82" y="0"/>
                </a:cxn>
                <a:cxn ang="0">
                  <a:pos x="82" y="84"/>
                </a:cxn>
                <a:cxn ang="0">
                  <a:pos x="82" y="128"/>
                </a:cxn>
                <a:cxn ang="0">
                  <a:pos x="62" y="122"/>
                </a:cxn>
                <a:cxn ang="0">
                  <a:pos x="56" y="108"/>
                </a:cxn>
                <a:cxn ang="0">
                  <a:pos x="62" y="94"/>
                </a:cxn>
                <a:cxn ang="0">
                  <a:pos x="82" y="84"/>
                </a:cxn>
                <a:cxn ang="0">
                  <a:pos x="130" y="190"/>
                </a:cxn>
                <a:cxn ang="0">
                  <a:pos x="144" y="192"/>
                </a:cxn>
                <a:cxn ang="0">
                  <a:pos x="162" y="204"/>
                </a:cxn>
                <a:cxn ang="0">
                  <a:pos x="162" y="222"/>
                </a:cxn>
                <a:cxn ang="0">
                  <a:pos x="146" y="236"/>
                </a:cxn>
                <a:cxn ang="0">
                  <a:pos x="130" y="190"/>
                </a:cxn>
              </a:cxnLst>
              <a:rect l="0" t="0" r="r" b="b"/>
              <a:pathLst>
                <a:path w="214" h="326">
                  <a:moveTo>
                    <a:pt x="82" y="0"/>
                  </a:moveTo>
                  <a:lnTo>
                    <a:pt x="82" y="34"/>
                  </a:lnTo>
                  <a:lnTo>
                    <a:pt x="82" y="34"/>
                  </a:lnTo>
                  <a:lnTo>
                    <a:pt x="74" y="36"/>
                  </a:lnTo>
                  <a:lnTo>
                    <a:pt x="64" y="38"/>
                  </a:lnTo>
                  <a:lnTo>
                    <a:pt x="50" y="44"/>
                  </a:lnTo>
                  <a:lnTo>
                    <a:pt x="36" y="50"/>
                  </a:lnTo>
                  <a:lnTo>
                    <a:pt x="24" y="62"/>
                  </a:lnTo>
                  <a:lnTo>
                    <a:pt x="14" y="74"/>
                  </a:lnTo>
                  <a:lnTo>
                    <a:pt x="10" y="82"/>
                  </a:lnTo>
                  <a:lnTo>
                    <a:pt x="6" y="90"/>
                  </a:lnTo>
                  <a:lnTo>
                    <a:pt x="4" y="100"/>
                  </a:lnTo>
                  <a:lnTo>
                    <a:pt x="4" y="110"/>
                  </a:lnTo>
                  <a:lnTo>
                    <a:pt x="4" y="110"/>
                  </a:lnTo>
                  <a:lnTo>
                    <a:pt x="6" y="128"/>
                  </a:lnTo>
                  <a:lnTo>
                    <a:pt x="10" y="142"/>
                  </a:lnTo>
                  <a:lnTo>
                    <a:pt x="20" y="154"/>
                  </a:lnTo>
                  <a:lnTo>
                    <a:pt x="30" y="164"/>
                  </a:lnTo>
                  <a:lnTo>
                    <a:pt x="42" y="170"/>
                  </a:lnTo>
                  <a:lnTo>
                    <a:pt x="56" y="176"/>
                  </a:lnTo>
                  <a:lnTo>
                    <a:pt x="68" y="178"/>
                  </a:lnTo>
                  <a:lnTo>
                    <a:pt x="82" y="182"/>
                  </a:lnTo>
                  <a:lnTo>
                    <a:pt x="82" y="240"/>
                  </a:lnTo>
                  <a:lnTo>
                    <a:pt x="82" y="240"/>
                  </a:lnTo>
                  <a:lnTo>
                    <a:pt x="74" y="236"/>
                  </a:lnTo>
                  <a:lnTo>
                    <a:pt x="68" y="232"/>
                  </a:lnTo>
                  <a:lnTo>
                    <a:pt x="62" y="228"/>
                  </a:lnTo>
                  <a:lnTo>
                    <a:pt x="58" y="222"/>
                  </a:lnTo>
                  <a:lnTo>
                    <a:pt x="54" y="212"/>
                  </a:lnTo>
                  <a:lnTo>
                    <a:pt x="50" y="200"/>
                  </a:lnTo>
                  <a:lnTo>
                    <a:pt x="0" y="200"/>
                  </a:lnTo>
                  <a:lnTo>
                    <a:pt x="0" y="200"/>
                  </a:lnTo>
                  <a:lnTo>
                    <a:pt x="2" y="220"/>
                  </a:lnTo>
                  <a:lnTo>
                    <a:pt x="10" y="238"/>
                  </a:lnTo>
                  <a:lnTo>
                    <a:pt x="20" y="252"/>
                  </a:lnTo>
                  <a:lnTo>
                    <a:pt x="32" y="264"/>
                  </a:lnTo>
                  <a:lnTo>
                    <a:pt x="44" y="274"/>
                  </a:lnTo>
                  <a:lnTo>
                    <a:pt x="58" y="282"/>
                  </a:lnTo>
                  <a:lnTo>
                    <a:pt x="70" y="286"/>
                  </a:lnTo>
                  <a:lnTo>
                    <a:pt x="82" y="290"/>
                  </a:lnTo>
                  <a:lnTo>
                    <a:pt x="82" y="326"/>
                  </a:lnTo>
                  <a:lnTo>
                    <a:pt x="130" y="326"/>
                  </a:lnTo>
                  <a:lnTo>
                    <a:pt x="130" y="290"/>
                  </a:lnTo>
                  <a:lnTo>
                    <a:pt x="130" y="290"/>
                  </a:lnTo>
                  <a:lnTo>
                    <a:pt x="144" y="288"/>
                  </a:lnTo>
                  <a:lnTo>
                    <a:pt x="160" y="282"/>
                  </a:lnTo>
                  <a:lnTo>
                    <a:pt x="174" y="276"/>
                  </a:lnTo>
                  <a:lnTo>
                    <a:pt x="186" y="266"/>
                  </a:lnTo>
                  <a:lnTo>
                    <a:pt x="198" y="254"/>
                  </a:lnTo>
                  <a:lnTo>
                    <a:pt x="206" y="240"/>
                  </a:lnTo>
                  <a:lnTo>
                    <a:pt x="212" y="226"/>
                  </a:lnTo>
                  <a:lnTo>
                    <a:pt x="214" y="208"/>
                  </a:lnTo>
                  <a:lnTo>
                    <a:pt x="214" y="208"/>
                  </a:lnTo>
                  <a:lnTo>
                    <a:pt x="212" y="190"/>
                  </a:lnTo>
                  <a:lnTo>
                    <a:pt x="206" y="176"/>
                  </a:lnTo>
                  <a:lnTo>
                    <a:pt x="198" y="164"/>
                  </a:lnTo>
                  <a:lnTo>
                    <a:pt x="186" y="156"/>
                  </a:lnTo>
                  <a:lnTo>
                    <a:pt x="174" y="148"/>
                  </a:lnTo>
                  <a:lnTo>
                    <a:pt x="160" y="144"/>
                  </a:lnTo>
                  <a:lnTo>
                    <a:pt x="144" y="140"/>
                  </a:lnTo>
                  <a:lnTo>
                    <a:pt x="130" y="138"/>
                  </a:lnTo>
                  <a:lnTo>
                    <a:pt x="130" y="84"/>
                  </a:lnTo>
                  <a:lnTo>
                    <a:pt x="130" y="84"/>
                  </a:lnTo>
                  <a:lnTo>
                    <a:pt x="136" y="86"/>
                  </a:lnTo>
                  <a:lnTo>
                    <a:pt x="140" y="88"/>
                  </a:lnTo>
                  <a:lnTo>
                    <a:pt x="150" y="94"/>
                  </a:lnTo>
                  <a:lnTo>
                    <a:pt x="156" y="104"/>
                  </a:lnTo>
                  <a:lnTo>
                    <a:pt x="158" y="116"/>
                  </a:lnTo>
                  <a:lnTo>
                    <a:pt x="210" y="116"/>
                  </a:lnTo>
                  <a:lnTo>
                    <a:pt x="210" y="116"/>
                  </a:lnTo>
                  <a:lnTo>
                    <a:pt x="208" y="98"/>
                  </a:lnTo>
                  <a:lnTo>
                    <a:pt x="202" y="82"/>
                  </a:lnTo>
                  <a:lnTo>
                    <a:pt x="192" y="68"/>
                  </a:lnTo>
                  <a:lnTo>
                    <a:pt x="182" y="56"/>
                  </a:lnTo>
                  <a:lnTo>
                    <a:pt x="170" y="48"/>
                  </a:lnTo>
                  <a:lnTo>
                    <a:pt x="156" y="40"/>
                  </a:lnTo>
                  <a:lnTo>
                    <a:pt x="142" y="36"/>
                  </a:lnTo>
                  <a:lnTo>
                    <a:pt x="130" y="34"/>
                  </a:lnTo>
                  <a:lnTo>
                    <a:pt x="130" y="0"/>
                  </a:lnTo>
                  <a:lnTo>
                    <a:pt x="82" y="0"/>
                  </a:lnTo>
                  <a:lnTo>
                    <a:pt x="82" y="0"/>
                  </a:lnTo>
                  <a:close/>
                  <a:moveTo>
                    <a:pt x="82" y="84"/>
                  </a:moveTo>
                  <a:lnTo>
                    <a:pt x="82" y="128"/>
                  </a:lnTo>
                  <a:lnTo>
                    <a:pt x="82" y="128"/>
                  </a:lnTo>
                  <a:lnTo>
                    <a:pt x="70" y="128"/>
                  </a:lnTo>
                  <a:lnTo>
                    <a:pt x="62" y="122"/>
                  </a:lnTo>
                  <a:lnTo>
                    <a:pt x="58" y="116"/>
                  </a:lnTo>
                  <a:lnTo>
                    <a:pt x="56" y="108"/>
                  </a:lnTo>
                  <a:lnTo>
                    <a:pt x="58" y="102"/>
                  </a:lnTo>
                  <a:lnTo>
                    <a:pt x="62" y="94"/>
                  </a:lnTo>
                  <a:lnTo>
                    <a:pt x="70" y="88"/>
                  </a:lnTo>
                  <a:lnTo>
                    <a:pt x="82" y="84"/>
                  </a:lnTo>
                  <a:lnTo>
                    <a:pt x="82" y="84"/>
                  </a:lnTo>
                  <a:close/>
                  <a:moveTo>
                    <a:pt x="130" y="190"/>
                  </a:moveTo>
                  <a:lnTo>
                    <a:pt x="130" y="190"/>
                  </a:lnTo>
                  <a:lnTo>
                    <a:pt x="144" y="192"/>
                  </a:lnTo>
                  <a:lnTo>
                    <a:pt x="156" y="196"/>
                  </a:lnTo>
                  <a:lnTo>
                    <a:pt x="162" y="204"/>
                  </a:lnTo>
                  <a:lnTo>
                    <a:pt x="164" y="212"/>
                  </a:lnTo>
                  <a:lnTo>
                    <a:pt x="162" y="222"/>
                  </a:lnTo>
                  <a:lnTo>
                    <a:pt x="156" y="230"/>
                  </a:lnTo>
                  <a:lnTo>
                    <a:pt x="146" y="236"/>
                  </a:lnTo>
                  <a:lnTo>
                    <a:pt x="130" y="240"/>
                  </a:lnTo>
                  <a:lnTo>
                    <a:pt x="130" y="190"/>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14" name="Freeform 92"/>
          <p:cNvSpPr>
            <a:spLocks noEditPoints="1"/>
          </p:cNvSpPr>
          <p:nvPr/>
        </p:nvSpPr>
        <p:spPr bwMode="auto">
          <a:xfrm>
            <a:off x="3465742" y="2104915"/>
            <a:ext cx="533089" cy="530437"/>
          </a:xfrm>
          <a:custGeom>
            <a:avLst/>
            <a:gdLst/>
            <a:ahLst/>
            <a:cxnLst>
              <a:cxn ang="0">
                <a:pos x="44" y="44"/>
              </a:cxn>
              <a:cxn ang="0">
                <a:pos x="26" y="68"/>
              </a:cxn>
              <a:cxn ang="0">
                <a:pos x="12" y="92"/>
              </a:cxn>
              <a:cxn ang="0">
                <a:pos x="4" y="120"/>
              </a:cxn>
              <a:cxn ang="0">
                <a:pos x="0" y="150"/>
              </a:cxn>
              <a:cxn ang="0">
                <a:pos x="4" y="178"/>
              </a:cxn>
              <a:cxn ang="0">
                <a:pos x="12" y="206"/>
              </a:cxn>
              <a:cxn ang="0">
                <a:pos x="26" y="232"/>
              </a:cxn>
              <a:cxn ang="0">
                <a:pos x="44" y="254"/>
              </a:cxn>
              <a:cxn ang="0">
                <a:pos x="64" y="272"/>
              </a:cxn>
              <a:cxn ang="0">
                <a:pos x="110" y="292"/>
              </a:cxn>
              <a:cxn ang="0">
                <a:pos x="158" y="298"/>
              </a:cxn>
              <a:cxn ang="0">
                <a:pos x="206" y="288"/>
              </a:cxn>
              <a:cxn ang="0">
                <a:pos x="342" y="390"/>
              </a:cxn>
              <a:cxn ang="0">
                <a:pos x="348" y="394"/>
              </a:cxn>
              <a:cxn ang="0">
                <a:pos x="360" y="400"/>
              </a:cxn>
              <a:cxn ang="0">
                <a:pos x="374" y="400"/>
              </a:cxn>
              <a:cxn ang="0">
                <a:pos x="386" y="394"/>
              </a:cxn>
              <a:cxn ang="0">
                <a:pos x="392" y="390"/>
              </a:cxn>
              <a:cxn ang="0">
                <a:pos x="398" y="380"/>
              </a:cxn>
              <a:cxn ang="0">
                <a:pos x="402" y="366"/>
              </a:cxn>
              <a:cxn ang="0">
                <a:pos x="398" y="352"/>
              </a:cxn>
              <a:cxn ang="0">
                <a:pos x="392" y="342"/>
              </a:cxn>
              <a:cxn ang="0">
                <a:pos x="278" y="228"/>
              </a:cxn>
              <a:cxn ang="0">
                <a:pos x="296" y="182"/>
              </a:cxn>
              <a:cxn ang="0">
                <a:pos x="298" y="132"/>
              </a:cxn>
              <a:cxn ang="0">
                <a:pos x="284" y="86"/>
              </a:cxn>
              <a:cxn ang="0">
                <a:pos x="256" y="44"/>
              </a:cxn>
              <a:cxn ang="0">
                <a:pos x="244" y="34"/>
              </a:cxn>
              <a:cxn ang="0">
                <a:pos x="220" y="18"/>
              </a:cxn>
              <a:cxn ang="0">
                <a:pos x="192" y="6"/>
              </a:cxn>
              <a:cxn ang="0">
                <a:pos x="164" y="0"/>
              </a:cxn>
              <a:cxn ang="0">
                <a:pos x="136" y="0"/>
              </a:cxn>
              <a:cxn ang="0">
                <a:pos x="108" y="6"/>
              </a:cxn>
              <a:cxn ang="0">
                <a:pos x="80" y="18"/>
              </a:cxn>
              <a:cxn ang="0">
                <a:pos x="56" y="34"/>
              </a:cxn>
              <a:cxn ang="0">
                <a:pos x="222" y="220"/>
              </a:cxn>
              <a:cxn ang="0">
                <a:pos x="206" y="234"/>
              </a:cxn>
              <a:cxn ang="0">
                <a:pos x="170" y="248"/>
              </a:cxn>
              <a:cxn ang="0">
                <a:pos x="130" y="248"/>
              </a:cxn>
              <a:cxn ang="0">
                <a:pos x="94" y="234"/>
              </a:cxn>
              <a:cxn ang="0">
                <a:pos x="78" y="220"/>
              </a:cxn>
              <a:cxn ang="0">
                <a:pos x="56" y="188"/>
              </a:cxn>
              <a:cxn ang="0">
                <a:pos x="48" y="150"/>
              </a:cxn>
              <a:cxn ang="0">
                <a:pos x="56" y="110"/>
              </a:cxn>
              <a:cxn ang="0">
                <a:pos x="78" y="78"/>
              </a:cxn>
              <a:cxn ang="0">
                <a:pos x="94" y="64"/>
              </a:cxn>
              <a:cxn ang="0">
                <a:pos x="130" y="50"/>
              </a:cxn>
              <a:cxn ang="0">
                <a:pos x="170" y="50"/>
              </a:cxn>
              <a:cxn ang="0">
                <a:pos x="206" y="64"/>
              </a:cxn>
              <a:cxn ang="0">
                <a:pos x="222" y="78"/>
              </a:cxn>
              <a:cxn ang="0">
                <a:pos x="244" y="110"/>
              </a:cxn>
              <a:cxn ang="0">
                <a:pos x="252" y="150"/>
              </a:cxn>
              <a:cxn ang="0">
                <a:pos x="244" y="188"/>
              </a:cxn>
              <a:cxn ang="0">
                <a:pos x="222" y="220"/>
              </a:cxn>
            </a:cxnLst>
            <a:rect l="0" t="0" r="r" b="b"/>
            <a:pathLst>
              <a:path w="402" h="400">
                <a:moveTo>
                  <a:pt x="44" y="44"/>
                </a:moveTo>
                <a:lnTo>
                  <a:pt x="44" y="44"/>
                </a:lnTo>
                <a:lnTo>
                  <a:pt x="34" y="54"/>
                </a:lnTo>
                <a:lnTo>
                  <a:pt x="26" y="68"/>
                </a:lnTo>
                <a:lnTo>
                  <a:pt x="18" y="80"/>
                </a:lnTo>
                <a:lnTo>
                  <a:pt x="12" y="92"/>
                </a:lnTo>
                <a:lnTo>
                  <a:pt x="8" y="106"/>
                </a:lnTo>
                <a:lnTo>
                  <a:pt x="4" y="120"/>
                </a:lnTo>
                <a:lnTo>
                  <a:pt x="2" y="134"/>
                </a:lnTo>
                <a:lnTo>
                  <a:pt x="0" y="150"/>
                </a:lnTo>
                <a:lnTo>
                  <a:pt x="2" y="164"/>
                </a:lnTo>
                <a:lnTo>
                  <a:pt x="4" y="178"/>
                </a:lnTo>
                <a:lnTo>
                  <a:pt x="6" y="192"/>
                </a:lnTo>
                <a:lnTo>
                  <a:pt x="12" y="206"/>
                </a:lnTo>
                <a:lnTo>
                  <a:pt x="18" y="218"/>
                </a:lnTo>
                <a:lnTo>
                  <a:pt x="26" y="232"/>
                </a:lnTo>
                <a:lnTo>
                  <a:pt x="34" y="244"/>
                </a:lnTo>
                <a:lnTo>
                  <a:pt x="44" y="254"/>
                </a:lnTo>
                <a:lnTo>
                  <a:pt x="44" y="254"/>
                </a:lnTo>
                <a:lnTo>
                  <a:pt x="64" y="272"/>
                </a:lnTo>
                <a:lnTo>
                  <a:pt x="86" y="284"/>
                </a:lnTo>
                <a:lnTo>
                  <a:pt x="110" y="292"/>
                </a:lnTo>
                <a:lnTo>
                  <a:pt x="134" y="298"/>
                </a:lnTo>
                <a:lnTo>
                  <a:pt x="158" y="298"/>
                </a:lnTo>
                <a:lnTo>
                  <a:pt x="182" y="294"/>
                </a:lnTo>
                <a:lnTo>
                  <a:pt x="206" y="288"/>
                </a:lnTo>
                <a:lnTo>
                  <a:pt x="228" y="276"/>
                </a:lnTo>
                <a:lnTo>
                  <a:pt x="342" y="390"/>
                </a:lnTo>
                <a:lnTo>
                  <a:pt x="342" y="390"/>
                </a:lnTo>
                <a:lnTo>
                  <a:pt x="348" y="394"/>
                </a:lnTo>
                <a:lnTo>
                  <a:pt x="354" y="398"/>
                </a:lnTo>
                <a:lnTo>
                  <a:pt x="360" y="400"/>
                </a:lnTo>
                <a:lnTo>
                  <a:pt x="366" y="400"/>
                </a:lnTo>
                <a:lnTo>
                  <a:pt x="374" y="400"/>
                </a:lnTo>
                <a:lnTo>
                  <a:pt x="380" y="398"/>
                </a:lnTo>
                <a:lnTo>
                  <a:pt x="386" y="394"/>
                </a:lnTo>
                <a:lnTo>
                  <a:pt x="392" y="390"/>
                </a:lnTo>
                <a:lnTo>
                  <a:pt x="392" y="390"/>
                </a:lnTo>
                <a:lnTo>
                  <a:pt x="396" y="386"/>
                </a:lnTo>
                <a:lnTo>
                  <a:pt x="398" y="380"/>
                </a:lnTo>
                <a:lnTo>
                  <a:pt x="400" y="372"/>
                </a:lnTo>
                <a:lnTo>
                  <a:pt x="402" y="366"/>
                </a:lnTo>
                <a:lnTo>
                  <a:pt x="400" y="360"/>
                </a:lnTo>
                <a:lnTo>
                  <a:pt x="398" y="352"/>
                </a:lnTo>
                <a:lnTo>
                  <a:pt x="396" y="346"/>
                </a:lnTo>
                <a:lnTo>
                  <a:pt x="392" y="342"/>
                </a:lnTo>
                <a:lnTo>
                  <a:pt x="278" y="228"/>
                </a:lnTo>
                <a:lnTo>
                  <a:pt x="278" y="228"/>
                </a:lnTo>
                <a:lnTo>
                  <a:pt x="288" y="204"/>
                </a:lnTo>
                <a:lnTo>
                  <a:pt x="296" y="182"/>
                </a:lnTo>
                <a:lnTo>
                  <a:pt x="298" y="156"/>
                </a:lnTo>
                <a:lnTo>
                  <a:pt x="298" y="132"/>
                </a:lnTo>
                <a:lnTo>
                  <a:pt x="294" y="108"/>
                </a:lnTo>
                <a:lnTo>
                  <a:pt x="284" y="86"/>
                </a:lnTo>
                <a:lnTo>
                  <a:pt x="272" y="64"/>
                </a:lnTo>
                <a:lnTo>
                  <a:pt x="256" y="44"/>
                </a:lnTo>
                <a:lnTo>
                  <a:pt x="256" y="44"/>
                </a:lnTo>
                <a:lnTo>
                  <a:pt x="244" y="34"/>
                </a:lnTo>
                <a:lnTo>
                  <a:pt x="232" y="24"/>
                </a:lnTo>
                <a:lnTo>
                  <a:pt x="220" y="18"/>
                </a:lnTo>
                <a:lnTo>
                  <a:pt x="206" y="10"/>
                </a:lnTo>
                <a:lnTo>
                  <a:pt x="192" y="6"/>
                </a:lnTo>
                <a:lnTo>
                  <a:pt x="178" y="2"/>
                </a:lnTo>
                <a:lnTo>
                  <a:pt x="164" y="0"/>
                </a:lnTo>
                <a:lnTo>
                  <a:pt x="150" y="0"/>
                </a:lnTo>
                <a:lnTo>
                  <a:pt x="136" y="0"/>
                </a:lnTo>
                <a:lnTo>
                  <a:pt x="122" y="2"/>
                </a:lnTo>
                <a:lnTo>
                  <a:pt x="108" y="6"/>
                </a:lnTo>
                <a:lnTo>
                  <a:pt x="94" y="10"/>
                </a:lnTo>
                <a:lnTo>
                  <a:pt x="80" y="18"/>
                </a:lnTo>
                <a:lnTo>
                  <a:pt x="68" y="24"/>
                </a:lnTo>
                <a:lnTo>
                  <a:pt x="56" y="34"/>
                </a:lnTo>
                <a:lnTo>
                  <a:pt x="44" y="44"/>
                </a:lnTo>
                <a:close/>
                <a:moveTo>
                  <a:pt x="222" y="220"/>
                </a:moveTo>
                <a:lnTo>
                  <a:pt x="222" y="220"/>
                </a:lnTo>
                <a:lnTo>
                  <a:pt x="206" y="234"/>
                </a:lnTo>
                <a:lnTo>
                  <a:pt x="188" y="242"/>
                </a:lnTo>
                <a:lnTo>
                  <a:pt x="170" y="248"/>
                </a:lnTo>
                <a:lnTo>
                  <a:pt x="150" y="250"/>
                </a:lnTo>
                <a:lnTo>
                  <a:pt x="130" y="248"/>
                </a:lnTo>
                <a:lnTo>
                  <a:pt x="112" y="242"/>
                </a:lnTo>
                <a:lnTo>
                  <a:pt x="94" y="234"/>
                </a:lnTo>
                <a:lnTo>
                  <a:pt x="78" y="220"/>
                </a:lnTo>
                <a:lnTo>
                  <a:pt x="78" y="220"/>
                </a:lnTo>
                <a:lnTo>
                  <a:pt x="66" y="204"/>
                </a:lnTo>
                <a:lnTo>
                  <a:pt x="56" y="188"/>
                </a:lnTo>
                <a:lnTo>
                  <a:pt x="50" y="168"/>
                </a:lnTo>
                <a:lnTo>
                  <a:pt x="48" y="150"/>
                </a:lnTo>
                <a:lnTo>
                  <a:pt x="50" y="130"/>
                </a:lnTo>
                <a:lnTo>
                  <a:pt x="56" y="110"/>
                </a:lnTo>
                <a:lnTo>
                  <a:pt x="66" y="94"/>
                </a:lnTo>
                <a:lnTo>
                  <a:pt x="78" y="78"/>
                </a:lnTo>
                <a:lnTo>
                  <a:pt x="78" y="78"/>
                </a:lnTo>
                <a:lnTo>
                  <a:pt x="94" y="64"/>
                </a:lnTo>
                <a:lnTo>
                  <a:pt x="112" y="56"/>
                </a:lnTo>
                <a:lnTo>
                  <a:pt x="130" y="50"/>
                </a:lnTo>
                <a:lnTo>
                  <a:pt x="150" y="48"/>
                </a:lnTo>
                <a:lnTo>
                  <a:pt x="170" y="50"/>
                </a:lnTo>
                <a:lnTo>
                  <a:pt x="188" y="56"/>
                </a:lnTo>
                <a:lnTo>
                  <a:pt x="206" y="64"/>
                </a:lnTo>
                <a:lnTo>
                  <a:pt x="222" y="78"/>
                </a:lnTo>
                <a:lnTo>
                  <a:pt x="222" y="78"/>
                </a:lnTo>
                <a:lnTo>
                  <a:pt x="234" y="94"/>
                </a:lnTo>
                <a:lnTo>
                  <a:pt x="244" y="110"/>
                </a:lnTo>
                <a:lnTo>
                  <a:pt x="250" y="130"/>
                </a:lnTo>
                <a:lnTo>
                  <a:pt x="252" y="150"/>
                </a:lnTo>
                <a:lnTo>
                  <a:pt x="250" y="168"/>
                </a:lnTo>
                <a:lnTo>
                  <a:pt x="244" y="188"/>
                </a:lnTo>
                <a:lnTo>
                  <a:pt x="234" y="204"/>
                </a:lnTo>
                <a:lnTo>
                  <a:pt x="222" y="22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5" name="Freeform 124"/>
          <p:cNvSpPr>
            <a:spLocks noEditPoints="1"/>
          </p:cNvSpPr>
          <p:nvPr/>
        </p:nvSpPr>
        <p:spPr bwMode="auto">
          <a:xfrm>
            <a:off x="3830167" y="4158701"/>
            <a:ext cx="437610" cy="538393"/>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16" name="矩形 15"/>
          <p:cNvSpPr/>
          <p:nvPr/>
        </p:nvSpPr>
        <p:spPr>
          <a:xfrm>
            <a:off x="7226118" y="1378548"/>
            <a:ext cx="3295651" cy="1528445"/>
          </a:xfrm>
          <a:prstGeom prst="rect">
            <a:avLst/>
          </a:prstGeom>
        </p:spPr>
        <p:txBody>
          <a:bodyPr wrap="square" lIns="91438" tIns="45719" rIns="91438" bIns="45719">
            <a:spAutoFit/>
          </a:bodyPr>
          <a:lstStyle/>
          <a:p>
            <a:pPr lvl="0">
              <a:lnSpc>
                <a:spcPct val="130000"/>
              </a:lnSpc>
            </a:pPr>
            <a:r>
              <a:rPr lang="zh-CN" altLang="en-US" sz="1200" dirty="0" smtClean="0">
                <a:latin typeface="+mn-ea"/>
                <a:sym typeface="+mn-ea"/>
              </a:rPr>
              <a:t>通过查询政府网站，您可以了解相关企业是否获得发行公司股票、债券、基金等产品的资质，如果不具备相应主体资格，就涉嫌非法集资。如，不法分子以“证券投资咨询公司”、“产权经纪公司”等为名，推销所谓即将在境内外证券市场上市的股票就属此列。</a:t>
            </a:r>
            <a:endParaRPr lang="en-US" altLang="zh-CN" kern="0" dirty="0">
              <a:solidFill>
                <a:sysClr val="windowText" lastClr="000000">
                  <a:lumMod val="75000"/>
                  <a:lumOff val="25000"/>
                </a:sysClr>
              </a:solidFill>
            </a:endParaRPr>
          </a:p>
        </p:txBody>
      </p:sp>
      <p:sp>
        <p:nvSpPr>
          <p:cNvPr id="17" name="文本框 16"/>
          <p:cNvSpPr txBox="1"/>
          <p:nvPr/>
        </p:nvSpPr>
        <p:spPr>
          <a:xfrm>
            <a:off x="7226118" y="921588"/>
            <a:ext cx="2021840" cy="367030"/>
          </a:xfrm>
          <a:prstGeom prst="rect">
            <a:avLst/>
          </a:prstGeom>
          <a:noFill/>
        </p:spPr>
        <p:txBody>
          <a:bodyPr wrap="none" lIns="91438" tIns="45719" rIns="91438" bIns="45719" rtlCol="0">
            <a:spAutoFit/>
          </a:bodyPr>
          <a:lstStyle/>
          <a:p>
            <a:pPr algn="l" defTabSz="913765">
              <a:defRPr/>
            </a:pPr>
            <a:r>
              <a:rPr lang="en-US" altLang="zh-CN" b="1" dirty="0" smtClean="0">
                <a:latin typeface="+mn-ea"/>
                <a:sym typeface="+mn-ea"/>
              </a:rPr>
              <a:t>2.</a:t>
            </a:r>
            <a:r>
              <a:rPr lang="zh-CN" altLang="en-US" b="1" dirty="0" smtClean="0">
                <a:latin typeface="+mn-ea"/>
                <a:sym typeface="+mn-ea"/>
              </a:rPr>
              <a:t>是否经过审批？</a:t>
            </a:r>
            <a:endParaRPr lang="zh-CN" altLang="en-US" b="1" kern="0" dirty="0">
              <a:latin typeface="Arial" panose="020B0604020202020204" pitchFamily="34" charset="0"/>
              <a:cs typeface="Arial" panose="020B0604020202020204" pitchFamily="34" charset="0"/>
            </a:endParaRPr>
          </a:p>
        </p:txBody>
      </p:sp>
      <p:sp>
        <p:nvSpPr>
          <p:cNvPr id="18" name="矩形 17"/>
          <p:cNvSpPr/>
          <p:nvPr/>
        </p:nvSpPr>
        <p:spPr>
          <a:xfrm>
            <a:off x="7226052" y="3722918"/>
            <a:ext cx="4239119" cy="808990"/>
          </a:xfrm>
          <a:prstGeom prst="rect">
            <a:avLst/>
          </a:prstGeom>
        </p:spPr>
        <p:txBody>
          <a:bodyPr wrap="square" lIns="91438" tIns="45719" rIns="91438" bIns="45719">
            <a:spAutoFit/>
          </a:bodyPr>
          <a:lstStyle/>
          <a:p>
            <a:pPr lvl="0">
              <a:lnSpc>
                <a:spcPct val="130000"/>
              </a:lnSpc>
            </a:pPr>
            <a:r>
              <a:rPr lang="zh-CN" altLang="en-US" sz="1200" dirty="0" smtClean="0">
                <a:latin typeface="+mn-ea"/>
                <a:sym typeface="+mn-ea"/>
              </a:rPr>
              <a:t>一些影响较大的非法集资犯罪，相关媒体多会进行报道。您要注意通过媒体和互联网资源，搜索查询相关企业媒体曝光情况，防止不法分子异地重犯。</a:t>
            </a:r>
            <a:endParaRPr lang="en-US" altLang="zh-CN" kern="0" dirty="0">
              <a:solidFill>
                <a:sysClr val="windowText" lastClr="000000">
                  <a:lumMod val="75000"/>
                  <a:lumOff val="25000"/>
                </a:sysClr>
              </a:solidFill>
            </a:endParaRPr>
          </a:p>
        </p:txBody>
      </p:sp>
      <p:sp>
        <p:nvSpPr>
          <p:cNvPr id="19" name="文本框 18"/>
          <p:cNvSpPr txBox="1"/>
          <p:nvPr/>
        </p:nvSpPr>
        <p:spPr>
          <a:xfrm>
            <a:off x="7226052" y="3356128"/>
            <a:ext cx="2481580" cy="367030"/>
          </a:xfrm>
          <a:prstGeom prst="rect">
            <a:avLst/>
          </a:prstGeom>
          <a:noFill/>
        </p:spPr>
        <p:txBody>
          <a:bodyPr wrap="none" lIns="91438" tIns="45719" rIns="91438" bIns="45719" rtlCol="0">
            <a:spAutoFit/>
          </a:bodyPr>
          <a:lstStyle/>
          <a:p>
            <a:pPr algn="l" defTabSz="913765">
              <a:defRPr/>
            </a:pPr>
            <a:r>
              <a:rPr lang="en-US" altLang="zh-CN" b="1" dirty="0" smtClean="0">
                <a:latin typeface="+mn-ea"/>
                <a:sym typeface="+mn-ea"/>
              </a:rPr>
              <a:t>4.</a:t>
            </a:r>
            <a:r>
              <a:rPr lang="zh-CN" altLang="en-US" b="1" dirty="0" smtClean="0">
                <a:latin typeface="+mn-ea"/>
                <a:sym typeface="+mn-ea"/>
              </a:rPr>
              <a:t>注意关注媒体报道。</a:t>
            </a:r>
            <a:endParaRPr lang="zh-CN" altLang="en-US" b="1" kern="0" dirty="0">
              <a:latin typeface="Arial" panose="020B0604020202020204" pitchFamily="34" charset="0"/>
              <a:cs typeface="Arial" panose="020B0604020202020204" pitchFamily="34" charset="0"/>
            </a:endParaRPr>
          </a:p>
        </p:txBody>
      </p:sp>
      <p:sp>
        <p:nvSpPr>
          <p:cNvPr id="20" name="矩形 19"/>
          <p:cNvSpPr/>
          <p:nvPr/>
        </p:nvSpPr>
        <p:spPr>
          <a:xfrm>
            <a:off x="615371" y="3723004"/>
            <a:ext cx="2835573" cy="2008505"/>
          </a:xfrm>
          <a:prstGeom prst="rect">
            <a:avLst/>
          </a:prstGeom>
        </p:spPr>
        <p:txBody>
          <a:bodyPr wrap="square" lIns="91438" tIns="45719" rIns="91438" bIns="45719">
            <a:spAutoFit/>
          </a:bodyPr>
          <a:lstStyle/>
          <a:p>
            <a:pPr lvl="0" algn="l">
              <a:lnSpc>
                <a:spcPct val="130000"/>
              </a:lnSpc>
            </a:pPr>
            <a:r>
              <a:rPr lang="zh-CN" altLang="en-US" sz="1200" dirty="0" smtClean="0">
                <a:latin typeface="+mn-ea"/>
                <a:sym typeface="+mn-ea"/>
              </a:rPr>
              <a:t>非法集资往往具有隐蔽性，其主要方法是通过亲戚朋友互相介绍所谓“好项目”，再发展下线，形成一个吸收存款的网络，让一些群众的财富在不知不觉中遭受损失。广大投资者选择理财产品时一定要坚持阳光操作，购买那些在市场上公开发售的理财产品，千万不可参与“黑市交易”。</a:t>
            </a:r>
            <a:endParaRPr lang="en-US" altLang="zh-CN" kern="0" dirty="0">
              <a:solidFill>
                <a:sysClr val="windowText" lastClr="000000">
                  <a:lumMod val="75000"/>
                  <a:lumOff val="25000"/>
                </a:sysClr>
              </a:solidFill>
            </a:endParaRPr>
          </a:p>
        </p:txBody>
      </p:sp>
      <p:sp>
        <p:nvSpPr>
          <p:cNvPr id="21" name="文本框 20"/>
          <p:cNvSpPr txBox="1"/>
          <p:nvPr/>
        </p:nvSpPr>
        <p:spPr>
          <a:xfrm>
            <a:off x="1328357" y="3356214"/>
            <a:ext cx="2021840" cy="367030"/>
          </a:xfrm>
          <a:prstGeom prst="rect">
            <a:avLst/>
          </a:prstGeom>
          <a:noFill/>
        </p:spPr>
        <p:txBody>
          <a:bodyPr wrap="none" lIns="91438" tIns="45719" rIns="91438" bIns="45719" rtlCol="0">
            <a:spAutoFit/>
          </a:bodyPr>
          <a:lstStyle/>
          <a:p>
            <a:pPr algn="l" defTabSz="913765">
              <a:defRPr/>
            </a:pPr>
            <a:r>
              <a:rPr lang="en-US" altLang="zh-CN" b="1" dirty="0" smtClean="0">
                <a:latin typeface="+mn-ea"/>
                <a:sym typeface="+mn-ea"/>
              </a:rPr>
              <a:t>3.</a:t>
            </a:r>
            <a:r>
              <a:rPr lang="zh-CN" altLang="en-US" b="1" dirty="0" smtClean="0">
                <a:latin typeface="+mn-ea"/>
                <a:sym typeface="+mn-ea"/>
              </a:rPr>
              <a:t>是否阳光操作？</a:t>
            </a:r>
            <a:endParaRPr lang="zh-CN" altLang="en-US" b="1" kern="0" dirty="0">
              <a:latin typeface="Arial" panose="020B0604020202020204" pitchFamily="34" charset="0"/>
              <a:cs typeface="Arial" panose="020B0604020202020204" pitchFamily="34" charset="0"/>
            </a:endParaRPr>
          </a:p>
        </p:txBody>
      </p:sp>
      <p:sp>
        <p:nvSpPr>
          <p:cNvPr id="22" name="矩形 21"/>
          <p:cNvSpPr/>
          <p:nvPr/>
        </p:nvSpPr>
        <p:spPr>
          <a:xfrm>
            <a:off x="615315" y="1138555"/>
            <a:ext cx="2835275" cy="2008505"/>
          </a:xfrm>
          <a:prstGeom prst="rect">
            <a:avLst/>
          </a:prstGeom>
        </p:spPr>
        <p:txBody>
          <a:bodyPr wrap="square" lIns="91438" tIns="45719" rIns="91438" bIns="45719">
            <a:spAutoFit/>
          </a:bodyPr>
          <a:lstStyle/>
          <a:p>
            <a:pPr lvl="0" algn="l">
              <a:lnSpc>
                <a:spcPct val="130000"/>
              </a:lnSpc>
            </a:pPr>
            <a:r>
              <a:rPr lang="zh-CN" altLang="en-US" sz="1200" dirty="0" smtClean="0">
                <a:latin typeface="+mn-ea"/>
                <a:sym typeface="+mn-ea"/>
              </a:rPr>
              <a:t>可以比照银行贷款利率，判断您要投资的项目或购买的理财产品的投资回报率是否过高，多数情况下明显偏高的投资回报很可能就是非法集资陷阱。高收益和高风险是并存的，犯罪分子的目的是骗取钱财，“快速致富”、“高回报、零风险”极有可能是“请君入瓮”的投资陷阱。</a:t>
            </a:r>
            <a:endParaRPr lang="en-US" altLang="zh-CN" kern="0" dirty="0">
              <a:solidFill>
                <a:sysClr val="windowText" lastClr="000000">
                  <a:lumMod val="75000"/>
                  <a:lumOff val="25000"/>
                </a:sysClr>
              </a:solidFill>
            </a:endParaRPr>
          </a:p>
        </p:txBody>
      </p:sp>
      <p:sp>
        <p:nvSpPr>
          <p:cNvPr id="23" name="文本框 22"/>
          <p:cNvSpPr txBox="1"/>
          <p:nvPr/>
        </p:nvSpPr>
        <p:spPr>
          <a:xfrm>
            <a:off x="1383117" y="764570"/>
            <a:ext cx="2251710" cy="367030"/>
          </a:xfrm>
          <a:prstGeom prst="rect">
            <a:avLst/>
          </a:prstGeom>
          <a:noFill/>
        </p:spPr>
        <p:txBody>
          <a:bodyPr wrap="none" lIns="91438" tIns="45719" rIns="91438" bIns="45719" rtlCol="0">
            <a:spAutoFit/>
          </a:bodyPr>
          <a:lstStyle/>
          <a:p>
            <a:pPr algn="l" defTabSz="913765">
              <a:defRPr/>
            </a:pPr>
            <a:r>
              <a:rPr lang="en-US" altLang="zh-CN" b="1" dirty="0" smtClean="0">
                <a:latin typeface="+mn-ea"/>
                <a:sym typeface="+mn-ea"/>
              </a:rPr>
              <a:t>1.</a:t>
            </a:r>
            <a:r>
              <a:rPr lang="zh-CN" altLang="en-US" b="1" dirty="0" smtClean="0">
                <a:latin typeface="+mn-ea"/>
                <a:sym typeface="+mn-ea"/>
              </a:rPr>
              <a:t>回报率是否过高？</a:t>
            </a:r>
            <a:endParaRPr lang="zh-CN" altLang="en-US" b="1" kern="0" dirty="0">
              <a:latin typeface="Arial" panose="020B0604020202020204" pitchFamily="34" charset="0"/>
              <a:cs typeface="Arial" panose="020B0604020202020204" pitchFamily="34" charset="0"/>
            </a:endParaRPr>
          </a:p>
        </p:txBody>
      </p:sp>
      <p:sp>
        <p:nvSpPr>
          <p:cNvPr id="29" name="文本框 28"/>
          <p:cNvSpPr txBox="1"/>
          <p:nvPr/>
        </p:nvSpPr>
        <p:spPr>
          <a:xfrm>
            <a:off x="10145315" y="6166446"/>
            <a:ext cx="533753" cy="383279"/>
          </a:xfrm>
          <a:prstGeom prst="rect">
            <a:avLst/>
          </a:prstGeom>
          <a:noFill/>
        </p:spPr>
        <p:txBody>
          <a:bodyPr wrap="square" rtlCol="0">
            <a:spAutoFit/>
          </a:bodyPr>
          <a:lstStyle/>
          <a:p>
            <a:r>
              <a:rPr lang="en-US" altLang="zh-CN" dirty="0" smtClean="0"/>
              <a:t>11</a:t>
            </a:r>
            <a:endParaRPr lang="zh-CN" altLang="en-US" dirty="0"/>
          </a:p>
        </p:txBody>
      </p:sp>
      <p:sp>
        <p:nvSpPr>
          <p:cNvPr id="30" name="文本框 29"/>
          <p:cNvSpPr txBox="1"/>
          <p:nvPr/>
        </p:nvSpPr>
        <p:spPr>
          <a:xfrm>
            <a:off x="6998970" y="4697095"/>
            <a:ext cx="4466590" cy="1568450"/>
          </a:xfrm>
          <a:prstGeom prst="rect">
            <a:avLst/>
          </a:prstGeom>
          <a:noFill/>
        </p:spPr>
        <p:txBody>
          <a:bodyPr wrap="square" rtlCol="0">
            <a:spAutoFit/>
          </a:bodyPr>
          <a:lstStyle/>
          <a:p>
            <a:pPr algn="r"/>
            <a:r>
              <a:rPr lang="zh-CN" altLang="en-US" sz="4800" dirty="0" smtClean="0">
                <a:solidFill>
                  <a:schemeClr val="accent3"/>
                </a:solidFill>
              </a:rPr>
              <a:t>如何防范</a:t>
            </a:r>
            <a:endParaRPr lang="zh-CN" altLang="en-US" sz="4800" dirty="0" smtClean="0">
              <a:solidFill>
                <a:schemeClr val="accent3"/>
              </a:solidFill>
            </a:endParaRPr>
          </a:p>
          <a:p>
            <a:pPr algn="r"/>
            <a:r>
              <a:rPr lang="zh-CN" altLang="en-US" sz="4800" dirty="0" smtClean="0">
                <a:solidFill>
                  <a:schemeClr val="accent3"/>
                </a:solidFill>
              </a:rPr>
              <a:t>非法集资</a:t>
            </a:r>
            <a:endParaRPr lang="zh-CN" altLang="en-US" sz="4800" dirty="0" smtClean="0">
              <a:solidFill>
                <a:schemeClr val="accent3"/>
              </a:solidFill>
            </a:endParaRPr>
          </a:p>
        </p:txBody>
      </p:sp>
      <p:pic>
        <p:nvPicPr>
          <p:cNvPr id="12" name="图片 11" descr="微信截图_20170601092637"/>
          <p:cNvPicPr>
            <a:picLocks noChangeAspect="1"/>
          </p:cNvPicPr>
          <p:nvPr/>
        </p:nvPicPr>
        <p:blipFill>
          <a:blip r:embed="rId1"/>
          <a:stretch>
            <a:fillRect/>
          </a:stretch>
        </p:blipFill>
        <p:spPr>
          <a:xfrm>
            <a:off x="-25400" y="-31115"/>
            <a:ext cx="12242800" cy="795655"/>
          </a:xfrm>
          <a:prstGeom prst="rect">
            <a:avLst/>
          </a:prstGeom>
        </p:spPr>
      </p:pic>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3459</Words>
  <Application>WPS 演示</Application>
  <PresentationFormat>自定义</PresentationFormat>
  <Paragraphs>123</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Wingdings 2</vt:lpstr>
      <vt:lpstr>微软雅黑</vt:lpstr>
      <vt:lpstr>Constantia</vt:lpstr>
      <vt:lpstr>隶书</vt:lpstr>
      <vt:lpstr>Calibri</vt:lpstr>
      <vt:lpstr>流畅</vt:lpstr>
      <vt:lpstr>维护金融稳定，远离非法集资</vt:lpstr>
      <vt:lpstr>PowerPoint 演示文稿</vt:lpstr>
      <vt:lpstr>PowerPoint 演示文稿</vt:lpstr>
      <vt:lpstr>非法集资的主要表现形式</vt:lpstr>
      <vt:lpstr>PowerPoint 演示文稿</vt:lpstr>
      <vt:lpstr>PowerPoint 演示文稿</vt:lpstr>
      <vt:lpstr>近几年非法集资活动的新的典型手法</vt:lpstr>
      <vt:lpstr>近几年非法集资活动的新的典型手法</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11</cp:revision>
  <dcterms:created xsi:type="dcterms:W3CDTF">2015-05-05T08:02:00Z</dcterms:created>
  <dcterms:modified xsi:type="dcterms:W3CDTF">2017-06-01T01:43:28Z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